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428" r:id="rId2"/>
    <p:sldId id="429" r:id="rId3"/>
    <p:sldId id="430" r:id="rId4"/>
    <p:sldId id="431" r:id="rId5"/>
    <p:sldId id="261" r:id="rId6"/>
    <p:sldId id="262" r:id="rId7"/>
    <p:sldId id="263" r:id="rId8"/>
    <p:sldId id="264" r:id="rId9"/>
    <p:sldId id="265" r:id="rId10"/>
    <p:sldId id="406"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99" autoAdjust="0"/>
    <p:restoredTop sz="96341" autoAdjust="0"/>
  </p:normalViewPr>
  <p:slideViewPr>
    <p:cSldViewPr snapToGrid="0" snapToObjects="1">
      <p:cViewPr>
        <p:scale>
          <a:sx n="125" d="100"/>
          <a:sy n="125" d="100"/>
        </p:scale>
        <p:origin x="-1080" y="1380"/>
      </p:cViewPr>
      <p:guideLst>
        <p:guide orient="horz" pos="3168"/>
        <p:guide pos="2448"/>
      </p:guideLst>
    </p:cSldViewPr>
  </p:slideViewPr>
  <p:notesTextViewPr>
    <p:cViewPr>
      <p:scale>
        <a:sx n="100" d="100"/>
        <a:sy n="100" d="100"/>
      </p:scale>
      <p:origin x="0" y="0"/>
    </p:cViewPr>
  </p:notesTextViewPr>
  <p:sorterViewPr>
    <p:cViewPr varScale="1">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pPr/>
              <a:t>9/13/2014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pPr/>
              <a:t>‹#›</a:t>
            </a:fld>
            <a:endParaRPr lang="en-US"/>
          </a:p>
        </p:txBody>
      </p:sp>
    </p:spTree>
    <p:extLst>
      <p:ext uri="{BB962C8B-B14F-4D97-AF65-F5344CB8AC3E}">
        <p14:creationId xmlns="" xmlns:p14="http://schemas.microsoft.com/office/powerpoint/2010/main" val="29092823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pPr/>
              <a:t>9/13/2014</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pPr/>
              <a:t>‹#›</a:t>
            </a:fld>
            <a:endParaRPr lang="en-US"/>
          </a:p>
        </p:txBody>
      </p:sp>
    </p:spTree>
    <p:extLst>
      <p:ext uri="{BB962C8B-B14F-4D97-AF65-F5344CB8AC3E}">
        <p14:creationId xmlns="" xmlns:p14="http://schemas.microsoft.com/office/powerpoint/2010/main" val="3507351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pPr/>
              <a:t>1</a:t>
            </a:fld>
            <a:endParaRPr lang="en-US"/>
          </a:p>
        </p:txBody>
      </p:sp>
    </p:spTree>
    <p:extLst>
      <p:ext uri="{BB962C8B-B14F-4D97-AF65-F5344CB8AC3E}">
        <p14:creationId xmlns="" xmlns:p14="http://schemas.microsoft.com/office/powerpoint/2010/main" val="280620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pPr/>
              <a:t>2</a:t>
            </a:fld>
            <a:endParaRPr lang="en-US"/>
          </a:p>
        </p:txBody>
      </p:sp>
    </p:spTree>
    <p:extLst>
      <p:ext uri="{BB962C8B-B14F-4D97-AF65-F5344CB8AC3E}">
        <p14:creationId xmlns="" xmlns:p14="http://schemas.microsoft.com/office/powerpoint/2010/main" val="280620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pPr/>
              <a:t>3</a:t>
            </a:fld>
            <a:endParaRPr lang="en-US"/>
          </a:p>
        </p:txBody>
      </p:sp>
    </p:spTree>
    <p:extLst>
      <p:ext uri="{BB962C8B-B14F-4D97-AF65-F5344CB8AC3E}">
        <p14:creationId xmlns="" xmlns:p14="http://schemas.microsoft.com/office/powerpoint/2010/main" val="280620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4</a:t>
            </a:fld>
            <a:endParaRPr lang="en-US"/>
          </a:p>
        </p:txBody>
      </p:sp>
    </p:spTree>
    <p:extLst>
      <p:ext uri="{BB962C8B-B14F-4D97-AF65-F5344CB8AC3E}">
        <p14:creationId xmlns="" xmlns:p14="http://schemas.microsoft.com/office/powerpoint/2010/main" val="309636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5</a:t>
            </a:fld>
            <a:endParaRPr lang="en-US"/>
          </a:p>
        </p:txBody>
      </p:sp>
    </p:spTree>
    <p:extLst>
      <p:ext uri="{BB962C8B-B14F-4D97-AF65-F5344CB8AC3E}">
        <p14:creationId xmlns="" xmlns:p14="http://schemas.microsoft.com/office/powerpoint/2010/main" val="111334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6</a:t>
            </a:fld>
            <a:endParaRPr lang="en-US"/>
          </a:p>
        </p:txBody>
      </p:sp>
    </p:spTree>
    <p:extLst>
      <p:ext uri="{BB962C8B-B14F-4D97-AF65-F5344CB8AC3E}">
        <p14:creationId xmlns="" xmlns:p14="http://schemas.microsoft.com/office/powerpoint/2010/main" val="1113345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7</a:t>
            </a:fld>
            <a:endParaRPr lang="en-US"/>
          </a:p>
        </p:txBody>
      </p:sp>
    </p:spTree>
    <p:extLst>
      <p:ext uri="{BB962C8B-B14F-4D97-AF65-F5344CB8AC3E}">
        <p14:creationId xmlns="" xmlns:p14="http://schemas.microsoft.com/office/powerpoint/2010/main" val="1113345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8</a:t>
            </a:fld>
            <a:endParaRPr lang="en-US"/>
          </a:p>
        </p:txBody>
      </p:sp>
    </p:spTree>
    <p:extLst>
      <p:ext uri="{BB962C8B-B14F-4D97-AF65-F5344CB8AC3E}">
        <p14:creationId xmlns="" xmlns:p14="http://schemas.microsoft.com/office/powerpoint/2010/main" val="111334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9</a:t>
            </a:fld>
            <a:endParaRPr lang="en-US"/>
          </a:p>
        </p:txBody>
      </p:sp>
    </p:spTree>
    <p:extLst>
      <p:ext uri="{BB962C8B-B14F-4D97-AF65-F5344CB8AC3E}">
        <p14:creationId xmlns="" xmlns:p14="http://schemas.microsoft.com/office/powerpoint/2010/main" val="111334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28751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12611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198453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42107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173311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66042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pPr/>
              <a:t>9/13/2014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411709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pPr/>
              <a:t>9/13/2014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354519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pPr/>
              <a:t>9/13/2014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33464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66691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 xmlns:p14="http://schemas.microsoft.com/office/powerpoint/2010/main" val="122263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pPr/>
              <a:t>‹#›</a:t>
            </a:fld>
            <a:endParaRPr lang="en-US" dirty="0"/>
          </a:p>
        </p:txBody>
      </p:sp>
    </p:spTree>
    <p:extLst>
      <p:ext uri="{BB962C8B-B14F-4D97-AF65-F5344CB8AC3E}">
        <p14:creationId xmlns="" xmlns:p14="http://schemas.microsoft.com/office/powerpoint/2010/main" val="385468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9336" y="7871995"/>
            <a:ext cx="5505225" cy="1231747"/>
            <a:chOff x="1937624" y="4702925"/>
            <a:chExt cx="5505225" cy="1231747"/>
          </a:xfrm>
        </p:grpSpPr>
        <p:sp>
          <p:nvSpPr>
            <p:cNvPr id="6" name="TextBox 5"/>
            <p:cNvSpPr txBox="1"/>
            <p:nvPr/>
          </p:nvSpPr>
          <p:spPr>
            <a:xfrm>
              <a:off x="1937624" y="4702925"/>
              <a:ext cx="5505225" cy="646331"/>
            </a:xfrm>
            <a:prstGeom prst="rect">
              <a:avLst/>
            </a:prstGeom>
            <a:noFill/>
          </p:spPr>
          <p:txBody>
            <a:bodyPr wrap="none" rtlCol="0">
              <a:spAutoFit/>
            </a:bodyPr>
            <a:lstStyle/>
            <a:p>
              <a:pPr algn="r"/>
              <a:r>
                <a:rPr lang="ko-KR" altLang="en-US" sz="3600" dirty="0" smtClean="0">
                  <a:solidFill>
                    <a:prstClr val="black"/>
                  </a:solidFill>
                  <a:latin typeface="Futura Condensed"/>
                  <a:cs typeface="Futura Condensed"/>
                </a:rPr>
                <a:t>창의 컴퓨팅</a:t>
              </a:r>
              <a:r>
                <a:rPr lang="en-US" altLang="ko-KR" sz="2000" dirty="0" smtClean="0">
                  <a:solidFill>
                    <a:prstClr val="black"/>
                  </a:solidFill>
                  <a:latin typeface="Futura Condensed"/>
                  <a:cs typeface="Futura Condensed"/>
                </a:rPr>
                <a:t>(</a:t>
              </a:r>
              <a:r>
                <a:rPr lang="en-US" sz="2000" dirty="0" smtClean="0">
                  <a:solidFill>
                    <a:prstClr val="black"/>
                  </a:solidFill>
                  <a:latin typeface="Futura Condensed"/>
                  <a:cs typeface="Futura Condensed"/>
                </a:rPr>
                <a:t>CREATIVE COMPUTING)</a:t>
              </a:r>
              <a:endParaRPr lang="en-US" sz="2000" dirty="0">
                <a:solidFill>
                  <a:prstClr val="black"/>
                </a:solidFill>
                <a:latin typeface="Futura Condensed"/>
                <a:cs typeface="Futura Condensed"/>
              </a:endParaRPr>
            </a:p>
          </p:txBody>
        </p:sp>
        <p:grpSp>
          <p:nvGrpSpPr>
            <p:cNvPr id="7" name="Group 6"/>
            <p:cNvGrpSpPr/>
            <p:nvPr/>
          </p:nvGrpSpPr>
          <p:grpSpPr>
            <a:xfrm>
              <a:off x="2832613" y="5348092"/>
              <a:ext cx="4610236" cy="586580"/>
              <a:chOff x="2659408" y="5068808"/>
              <a:chExt cx="4610236" cy="586580"/>
            </a:xfrm>
          </p:grpSpPr>
          <p:sp>
            <p:nvSpPr>
              <p:cNvPr id="8" name="TextBox 7"/>
              <p:cNvSpPr txBox="1"/>
              <p:nvPr/>
            </p:nvSpPr>
            <p:spPr>
              <a:xfrm>
                <a:off x="2659408" y="5068808"/>
                <a:ext cx="4610236" cy="307777"/>
              </a:xfrm>
              <a:prstGeom prst="rect">
                <a:avLst/>
              </a:prstGeom>
              <a:noFill/>
            </p:spPr>
            <p:txBody>
              <a:bodyPr wrap="none" rtlCol="0">
                <a:spAutoFit/>
              </a:bodyPr>
              <a:lstStyle/>
              <a:p>
                <a:pPr algn="r"/>
                <a:r>
                  <a:rPr lang="ko-KR" altLang="en-US" sz="1400" dirty="0" smtClean="0">
                    <a:solidFill>
                      <a:prstClr val="black"/>
                    </a:solidFill>
                    <a:latin typeface="Futura Condensed"/>
                    <a:cs typeface="Futura Condensed"/>
                  </a:rPr>
                  <a:t>저자</a:t>
                </a:r>
                <a:r>
                  <a:rPr lang="en-US" altLang="ko-KR" sz="1400" dirty="0" smtClean="0">
                    <a:solidFill>
                      <a:prstClr val="black"/>
                    </a:solidFill>
                    <a:latin typeface="Futura Condensed"/>
                    <a:cs typeface="Futura Condensed"/>
                  </a:rPr>
                  <a:t>: </a:t>
                </a:r>
                <a:r>
                  <a:rPr lang="en-US" sz="1400" dirty="0" smtClean="0">
                    <a:solidFill>
                      <a:prstClr val="black"/>
                    </a:solidFill>
                    <a:latin typeface="Futura Condensed"/>
                    <a:cs typeface="Futura Condensed"/>
                  </a:rPr>
                  <a:t>Karen Brennan | </a:t>
                </a:r>
                <a:r>
                  <a:rPr lang="en-US" sz="1400" dirty="0" err="1" smtClean="0">
                    <a:solidFill>
                      <a:prstClr val="black"/>
                    </a:solidFill>
                    <a:latin typeface="Futura Condensed"/>
                    <a:cs typeface="Futura Condensed"/>
                  </a:rPr>
                  <a:t>Christan</a:t>
                </a:r>
                <a:r>
                  <a:rPr lang="en-US" sz="1400" dirty="0" smtClean="0">
                    <a:solidFill>
                      <a:prstClr val="black"/>
                    </a:solidFill>
                    <a:latin typeface="Futura Condensed"/>
                    <a:cs typeface="Futura Condensed"/>
                  </a:rPr>
                  <a:t> Balch | Michelle Chung</a:t>
                </a:r>
              </a:p>
            </p:txBody>
          </p:sp>
          <p:sp>
            <p:nvSpPr>
              <p:cNvPr id="10" name="TextBox 9"/>
              <p:cNvSpPr txBox="1"/>
              <p:nvPr/>
            </p:nvSpPr>
            <p:spPr>
              <a:xfrm>
                <a:off x="4598720" y="5347611"/>
                <a:ext cx="2670924" cy="307777"/>
              </a:xfrm>
              <a:prstGeom prst="rect">
                <a:avLst/>
              </a:prstGeom>
              <a:noFill/>
            </p:spPr>
            <p:txBody>
              <a:bodyPr wrap="none" rtlCol="0">
                <a:spAutoFit/>
              </a:bodyPr>
              <a:lstStyle/>
              <a:p>
                <a:pPr algn="r"/>
                <a:r>
                  <a:rPr lang="ko-KR" altLang="en-US" sz="1400" dirty="0" smtClean="0">
                    <a:solidFill>
                      <a:prstClr val="black"/>
                    </a:solidFill>
                    <a:latin typeface="Futura Condensed"/>
                    <a:cs typeface="Futura Condensed"/>
                  </a:rPr>
                  <a:t>번역</a:t>
                </a:r>
                <a:r>
                  <a:rPr lang="en-US" altLang="ko-KR" sz="1400" dirty="0" smtClean="0">
                    <a:solidFill>
                      <a:prstClr val="black"/>
                    </a:solidFill>
                    <a:latin typeface="Futura Condensed"/>
                    <a:cs typeface="Futura Condensed"/>
                  </a:rPr>
                  <a:t>: </a:t>
                </a:r>
                <a:r>
                  <a:rPr lang="ko-KR" altLang="en-US" sz="1400" dirty="0" smtClean="0">
                    <a:solidFill>
                      <a:prstClr val="black"/>
                    </a:solidFill>
                    <a:latin typeface="Futura Condensed"/>
                    <a:cs typeface="Futura Condensed"/>
                  </a:rPr>
                  <a:t>이광춘</a:t>
                </a:r>
                <a:r>
                  <a:rPr lang="en-US" altLang="ko-KR" sz="1400" dirty="0" smtClean="0">
                    <a:solidFill>
                      <a:prstClr val="black"/>
                    </a:solidFill>
                    <a:latin typeface="Futura Condensed"/>
                    <a:cs typeface="Futura Condensed"/>
                  </a:rPr>
                  <a:t>, </a:t>
                </a:r>
                <a:r>
                  <a:rPr lang="ko-KR" altLang="en-US" sz="1400" dirty="0" smtClean="0">
                    <a:solidFill>
                      <a:prstClr val="black"/>
                    </a:solidFill>
                    <a:latin typeface="Futura Condensed"/>
                    <a:cs typeface="Futura Condensed"/>
                  </a:rPr>
                  <a:t>한정수 </a:t>
                </a:r>
                <a:r>
                  <a:rPr lang="en-US" altLang="ko-KR" sz="1400" dirty="0" smtClean="0">
                    <a:solidFill>
                      <a:prstClr val="black"/>
                    </a:solidFill>
                    <a:latin typeface="Futura Condensed"/>
                    <a:cs typeface="Futura Condensed"/>
                  </a:rPr>
                  <a:t>(</a:t>
                </a:r>
                <a:r>
                  <a:rPr lang="en-US" altLang="ko-KR" sz="1400" dirty="0" err="1" smtClean="0">
                    <a:solidFill>
                      <a:prstClr val="black"/>
                    </a:solidFill>
                    <a:latin typeface="Futura Condensed"/>
                    <a:cs typeface="Futura Condensed"/>
                  </a:rPr>
                  <a:t>xwmooc</a:t>
                </a:r>
                <a:r>
                  <a:rPr lang="en-US" altLang="ko-KR" sz="1400" dirty="0" smtClean="0">
                    <a:solidFill>
                      <a:prstClr val="black"/>
                    </a:solidFill>
                    <a:latin typeface="Futura Condensed"/>
                    <a:cs typeface="Futura Condensed"/>
                  </a:rPr>
                  <a:t>)</a:t>
                </a:r>
                <a:endParaRPr lang="en-US" sz="1400" dirty="0">
                  <a:solidFill>
                    <a:prstClr val="black"/>
                  </a:solidFill>
                  <a:latin typeface="Futura Condensed"/>
                  <a:cs typeface="Futura Condensed"/>
                </a:endParaRPr>
              </a:p>
            </p:txBody>
          </p:sp>
        </p:grpSp>
      </p:grpSp>
      <p:sp>
        <p:nvSpPr>
          <p:cNvPr id="9" name="Rectangle 13"/>
          <p:cNvSpPr/>
          <p:nvPr/>
        </p:nvSpPr>
        <p:spPr>
          <a:xfrm>
            <a:off x="-12519" y="6661857"/>
            <a:ext cx="6706974" cy="10754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 name="connsiteX0" fmla="*/ 4678008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4678008 w 7517114"/>
              <a:gd name="connsiteY5" fmla="*/ 0 h 479582"/>
              <a:gd name="connsiteX0" fmla="*/ 97 w 2839203"/>
              <a:gd name="connsiteY0" fmla="*/ 0 h 479582"/>
              <a:gd name="connsiteX1" fmla="*/ 2839130 w 2839203"/>
              <a:gd name="connsiteY1" fmla="*/ 0 h 479582"/>
              <a:gd name="connsiteX2" fmla="*/ 2597088 w 2839203"/>
              <a:gd name="connsiteY2" fmla="*/ 239230 h 479582"/>
              <a:gd name="connsiteX3" fmla="*/ 2839130 w 2839203"/>
              <a:gd name="connsiteY3" fmla="*/ 479582 h 479582"/>
              <a:gd name="connsiteX4" fmla="*/ 0 w 2839203"/>
              <a:gd name="connsiteY4" fmla="*/ 479582 h 479582"/>
              <a:gd name="connsiteX5" fmla="*/ 97 w 2839203"/>
              <a:gd name="connsiteY5" fmla="*/ 0 h 479582"/>
              <a:gd name="connsiteX0" fmla="*/ 18117 w 2839203"/>
              <a:gd name="connsiteY0" fmla="*/ 0 h 479582"/>
              <a:gd name="connsiteX1" fmla="*/ 2839130 w 2839203"/>
              <a:gd name="connsiteY1" fmla="*/ 0 h 479582"/>
              <a:gd name="connsiteX2" fmla="*/ 2597088 w 2839203"/>
              <a:gd name="connsiteY2" fmla="*/ 239230 h 479582"/>
              <a:gd name="connsiteX3" fmla="*/ 2839130 w 2839203"/>
              <a:gd name="connsiteY3" fmla="*/ 479582 h 479582"/>
              <a:gd name="connsiteX4" fmla="*/ 0 w 2839203"/>
              <a:gd name="connsiteY4" fmla="*/ 479582 h 479582"/>
              <a:gd name="connsiteX5" fmla="*/ 18117 w 2839203"/>
              <a:gd name="connsiteY5" fmla="*/ 0 h 479582"/>
              <a:gd name="connsiteX0" fmla="*/ 1 w 2821087"/>
              <a:gd name="connsiteY0" fmla="*/ 0 h 481713"/>
              <a:gd name="connsiteX1" fmla="*/ 2821014 w 2821087"/>
              <a:gd name="connsiteY1" fmla="*/ 0 h 481713"/>
              <a:gd name="connsiteX2" fmla="*/ 2578972 w 2821087"/>
              <a:gd name="connsiteY2" fmla="*/ 239230 h 481713"/>
              <a:gd name="connsiteX3" fmla="*/ 2821014 w 2821087"/>
              <a:gd name="connsiteY3" fmla="*/ 479582 h 481713"/>
              <a:gd name="connsiteX4" fmla="*/ 5911 w 2821087"/>
              <a:gd name="connsiteY4" fmla="*/ 481713 h 481713"/>
              <a:gd name="connsiteX5" fmla="*/ 1 w 2821087"/>
              <a:gd name="connsiteY5" fmla="*/ 0 h 481713"/>
              <a:gd name="connsiteX0" fmla="*/ 2099 w 2823185"/>
              <a:gd name="connsiteY0" fmla="*/ 0 h 481713"/>
              <a:gd name="connsiteX1" fmla="*/ 2823112 w 2823185"/>
              <a:gd name="connsiteY1" fmla="*/ 0 h 481713"/>
              <a:gd name="connsiteX2" fmla="*/ 2581070 w 2823185"/>
              <a:gd name="connsiteY2" fmla="*/ 239230 h 481713"/>
              <a:gd name="connsiteX3" fmla="*/ 2823112 w 2823185"/>
              <a:gd name="connsiteY3" fmla="*/ 479582 h 481713"/>
              <a:gd name="connsiteX4" fmla="*/ 0 w 2823185"/>
              <a:gd name="connsiteY4" fmla="*/ 481713 h 481713"/>
              <a:gd name="connsiteX5" fmla="*/ 2099 w 2823185"/>
              <a:gd name="connsiteY5" fmla="*/ 0 h 4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185" h="481713">
                <a:moveTo>
                  <a:pt x="2099" y="0"/>
                </a:moveTo>
                <a:lnTo>
                  <a:pt x="2823112" y="0"/>
                </a:lnTo>
                <a:cubicBezTo>
                  <a:pt x="2826040" y="6718"/>
                  <a:pt x="2574967" y="232512"/>
                  <a:pt x="2581070" y="239230"/>
                </a:cubicBezTo>
                <a:cubicBezTo>
                  <a:pt x="2572851" y="236797"/>
                  <a:pt x="2828156" y="478840"/>
                  <a:pt x="2823112" y="479582"/>
                </a:cubicBezTo>
                <a:lnTo>
                  <a:pt x="0" y="481713"/>
                </a:lnTo>
                <a:cubicBezTo>
                  <a:pt x="32" y="321852"/>
                  <a:pt x="2067" y="159861"/>
                  <a:pt x="2099" y="0"/>
                </a:cubicBez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583209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42398" y="9519711"/>
            <a:ext cx="1813560" cy="535517"/>
          </a:xfrm>
        </p:spPr>
        <p:txBody>
          <a:bodyPr/>
          <a:lstStyle/>
          <a:p>
            <a:r>
              <a:rPr lang="en-US" dirty="0" smtClean="0"/>
              <a:t>6</a:t>
            </a:r>
            <a:endParaRPr lang="en-US" dirty="0"/>
          </a:p>
        </p:txBody>
      </p:sp>
    </p:spTree>
    <p:extLst>
      <p:ext uri="{BB962C8B-B14F-4D97-AF65-F5344CB8AC3E}">
        <p14:creationId xmlns="" xmlns:p14="http://schemas.microsoft.com/office/powerpoint/2010/main" val="2811717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p:nvPr/>
        </p:nvSpPr>
        <p:spPr>
          <a:xfrm flipH="1">
            <a:off x="176377" y="2285709"/>
            <a:ext cx="7601817"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 name="connsiteX0" fmla="*/ 363195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363195 w 7517114"/>
              <a:gd name="connsiteY5" fmla="*/ 0 h 479582"/>
              <a:gd name="connsiteX0" fmla="*/ 7412 w 7161331"/>
              <a:gd name="connsiteY0" fmla="*/ 0 h 479582"/>
              <a:gd name="connsiteX1" fmla="*/ 7161258 w 7161331"/>
              <a:gd name="connsiteY1" fmla="*/ 0 h 479582"/>
              <a:gd name="connsiteX2" fmla="*/ 6919216 w 7161331"/>
              <a:gd name="connsiteY2" fmla="*/ 239230 h 479582"/>
              <a:gd name="connsiteX3" fmla="*/ 7161258 w 7161331"/>
              <a:gd name="connsiteY3" fmla="*/ 479582 h 479582"/>
              <a:gd name="connsiteX4" fmla="*/ 0 w 7161331"/>
              <a:gd name="connsiteY4" fmla="*/ 479582 h 479582"/>
              <a:gd name="connsiteX5" fmla="*/ 7412 w 7161331"/>
              <a:gd name="connsiteY5" fmla="*/ 0 h 479582"/>
              <a:gd name="connsiteX0" fmla="*/ 0 w 7153919"/>
              <a:gd name="connsiteY0" fmla="*/ 0 h 479582"/>
              <a:gd name="connsiteX1" fmla="*/ 7153846 w 7153919"/>
              <a:gd name="connsiteY1" fmla="*/ 0 h 479582"/>
              <a:gd name="connsiteX2" fmla="*/ 6911804 w 7153919"/>
              <a:gd name="connsiteY2" fmla="*/ 239230 h 479582"/>
              <a:gd name="connsiteX3" fmla="*/ 7153846 w 7153919"/>
              <a:gd name="connsiteY3" fmla="*/ 479582 h 479582"/>
              <a:gd name="connsiteX4" fmla="*/ 10489 w 7153919"/>
              <a:gd name="connsiteY4" fmla="*/ 479582 h 479582"/>
              <a:gd name="connsiteX5" fmla="*/ 0 w 7153919"/>
              <a:gd name="connsiteY5" fmla="*/ 0 h 479582"/>
              <a:gd name="connsiteX0" fmla="*/ 1445 w 7143430"/>
              <a:gd name="connsiteY0" fmla="*/ 0 h 479582"/>
              <a:gd name="connsiteX1" fmla="*/ 7143357 w 7143430"/>
              <a:gd name="connsiteY1" fmla="*/ 0 h 479582"/>
              <a:gd name="connsiteX2" fmla="*/ 6901315 w 7143430"/>
              <a:gd name="connsiteY2" fmla="*/ 239230 h 479582"/>
              <a:gd name="connsiteX3" fmla="*/ 7143357 w 7143430"/>
              <a:gd name="connsiteY3" fmla="*/ 479582 h 479582"/>
              <a:gd name="connsiteX4" fmla="*/ 0 w 7143430"/>
              <a:gd name="connsiteY4" fmla="*/ 479582 h 479582"/>
              <a:gd name="connsiteX5" fmla="*/ 1445 w 7143430"/>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3430" h="479582">
                <a:moveTo>
                  <a:pt x="1445" y="0"/>
                </a:moveTo>
                <a:lnTo>
                  <a:pt x="7143357" y="0"/>
                </a:lnTo>
                <a:cubicBezTo>
                  <a:pt x="7146285" y="6718"/>
                  <a:pt x="6895212" y="232512"/>
                  <a:pt x="6901315" y="239230"/>
                </a:cubicBezTo>
                <a:cubicBezTo>
                  <a:pt x="6893096" y="236797"/>
                  <a:pt x="7148401" y="478840"/>
                  <a:pt x="7143357" y="479582"/>
                </a:cubicBezTo>
                <a:lnTo>
                  <a:pt x="0" y="479582"/>
                </a:lnTo>
                <a:cubicBezTo>
                  <a:pt x="482" y="319721"/>
                  <a:pt x="963" y="159861"/>
                  <a:pt x="1445"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4" name="TextBox 3"/>
          <p:cNvSpPr txBox="1"/>
          <p:nvPr/>
        </p:nvSpPr>
        <p:spPr>
          <a:xfrm>
            <a:off x="453715" y="3045032"/>
            <a:ext cx="6859051" cy="6792628"/>
          </a:xfrm>
          <a:prstGeom prst="rect">
            <a:avLst/>
          </a:prstGeom>
          <a:noFill/>
        </p:spPr>
        <p:txBody>
          <a:bodyPr wrap="square" rtlCol="0">
            <a:spAutoFit/>
          </a:bodyPr>
          <a:lstStyle/>
          <a:p>
            <a:pPr algn="dist" fontAlgn="t">
              <a:lnSpc>
                <a:spcPct val="110000"/>
              </a:lnSpc>
            </a:pPr>
            <a:r>
              <a:rPr lang="en-US" sz="1200" b="1" dirty="0" smtClean="0">
                <a:latin typeface="Futura-Condensed-Normal" pitchFamily="2" charset="0"/>
                <a:cs typeface="Futura Condensed"/>
              </a:rPr>
              <a:t>BACKGROUND . . . . . . . . . . . . . . . . . . . . . . . . . . . . . . . . . . . . . . . . . . . . . . . . . . . . . . . . . . . . 1</a:t>
            </a:r>
          </a:p>
          <a:p>
            <a:pPr lvl="1" algn="dist" fontAlgn="t">
              <a:lnSpc>
                <a:spcPct val="110000"/>
              </a:lnSpc>
            </a:pPr>
            <a:r>
              <a:rPr lang="en-US" sz="1200" dirty="0" smtClean="0">
                <a:latin typeface="Futura-Condensed-Normal" pitchFamily="2" charset="0"/>
                <a:cs typeface="Futura Condensed"/>
              </a:rPr>
              <a:t>What </a:t>
            </a:r>
            <a:r>
              <a:rPr lang="en-US" sz="1200" dirty="0">
                <a:latin typeface="Futura-Condensed-Normal" pitchFamily="2" charset="0"/>
                <a:cs typeface="Futura Condensed"/>
              </a:rPr>
              <a:t>is Creative Computing? . . . . . . . . . . . . . . . . . . . . . . . . . . . . . . . . . . . . . . . . . . . . . . . . . . . . . . . . . . . . . . . . . . . </a:t>
            </a:r>
            <a:r>
              <a:rPr lang="en-US" sz="1200" dirty="0" smtClean="0">
                <a:latin typeface="Futura-Condensed-Normal" pitchFamily="2" charset="0"/>
                <a:cs typeface="Futura Condensed"/>
              </a:rPr>
              <a:t>1</a:t>
            </a:r>
            <a:endParaRPr lang="en-US" sz="1200" dirty="0">
              <a:latin typeface="Futura-Condensed-Normal" pitchFamily="2" charset="0"/>
              <a:cs typeface="Futura Condensed"/>
            </a:endParaRPr>
          </a:p>
          <a:p>
            <a:pPr lvl="1" algn="dist" fontAlgn="t">
              <a:lnSpc>
                <a:spcPct val="110000"/>
              </a:lnSpc>
            </a:pPr>
            <a:r>
              <a:rPr lang="en-US" sz="1200" dirty="0">
                <a:latin typeface="Futura-Condensed-Normal" pitchFamily="2" charset="0"/>
                <a:cs typeface="Futura Condensed"/>
              </a:rPr>
              <a:t>What is Scratch? . . . . . . . . . . . . . . . . . . . . . . . . . . . . . . . . . . . . . . . . . . . . . . . . . . . . . . . . . . . . . . . . . . . . . . . . . . . . . . . . </a:t>
            </a:r>
            <a:r>
              <a:rPr lang="en-US" sz="1200" dirty="0" smtClean="0">
                <a:latin typeface="Futura-Condensed-Normal" pitchFamily="2" charset="0"/>
                <a:cs typeface="Futura Condensed"/>
              </a:rPr>
              <a:t>2</a:t>
            </a:r>
            <a:endParaRPr lang="en-US" sz="1200" dirty="0">
              <a:latin typeface="Futura-Condensed-Normal" pitchFamily="2" charset="0"/>
              <a:cs typeface="Futura Condensed"/>
            </a:endParaRPr>
          </a:p>
          <a:p>
            <a:pPr lvl="1" algn="dist" fontAlgn="t">
              <a:lnSpc>
                <a:spcPct val="110000"/>
              </a:lnSpc>
            </a:pPr>
            <a:r>
              <a:rPr lang="en-US" sz="1200" dirty="0">
                <a:latin typeface="Futura-Condensed-Normal" pitchFamily="2" charset="0"/>
                <a:cs typeface="Futura Condensed"/>
              </a:rPr>
              <a:t>What is this guide? . . . . . . . . . . . . . . . . . . . . . . . . . . . . . . . . . . . . . . . . . . . . . . . . . . . . . . . . . . . . . . . . . . . . . . . . . . . . . </a:t>
            </a:r>
            <a:r>
              <a:rPr lang="en-US" sz="1200" dirty="0" smtClean="0">
                <a:latin typeface="Futura-Condensed-Normal" pitchFamily="2" charset="0"/>
                <a:cs typeface="Futura Condensed"/>
              </a:rPr>
              <a:t>2</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Who is this guide for? . . . . . . . . . . . . . . . . . . . . . . . . . . . . . . . . . . . . . . . . . . . . . . . . . . . . . . . . . . . . . . . . . . . . . . . . . . </a:t>
            </a:r>
            <a:r>
              <a:rPr lang="en-US" sz="1200" dirty="0" smtClean="0">
                <a:latin typeface="Futura-Condensed-Normal" pitchFamily="2" charset="0"/>
                <a:cs typeface="Futura Condensed"/>
              </a:rPr>
              <a:t>3</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What do I need in order to use this guide? . . . . . . . . . . . . . . . . . . . . . . . . . . . . . . . . . . . . . . . . . . . . . . . . . . . . </a:t>
            </a:r>
            <a:r>
              <a:rPr lang="en-US" sz="1200" dirty="0" smtClean="0">
                <a:latin typeface="Futura-Condensed-Normal" pitchFamily="2" charset="0"/>
                <a:cs typeface="Futura Condensed"/>
              </a:rPr>
              <a:t>. 3</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What is included in this guide? . . . . . . . . . . . . . . . . . . . . . . . . . . . . . . . . . . . . . . . . . . . . . . . . . . . . . . . . . . . . . . . </a:t>
            </a:r>
            <a:r>
              <a:rPr lang="en-US" sz="1200" dirty="0" smtClean="0">
                <a:latin typeface="Futura-Condensed-Normal" pitchFamily="2" charset="0"/>
                <a:cs typeface="Futura Condensed"/>
              </a:rPr>
              <a:t>4</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How should I use this guide? . . . . . . . . . . . . . . . . . . . . . . . . . . . . . . . . . . . . . . . . . . . . . . . . . . . . . . . . . . . . . . . . . . . </a:t>
            </a:r>
            <a:r>
              <a:rPr lang="en-US" sz="1200" dirty="0" smtClean="0">
                <a:latin typeface="Futura-Condensed-Normal" pitchFamily="2" charset="0"/>
                <a:cs typeface="Futura Condensed"/>
              </a:rPr>
              <a:t>5</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Where did this guide come from? . . . . . . . . . . . . . . . . . . . . . . . . . . . . . . . . . . . . . . . . . . . . . . . . . . . . . . . . . . . . . . 5</a:t>
            </a:r>
            <a:endParaRPr lang="en-US" sz="700" b="1" dirty="0" smtClean="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0 – GETTING STARTED . . . . . . . . . . . . . . . . . . . . . . . . . . . . . . . . . . . . . . . . . . . . . . . . . </a:t>
            </a:r>
            <a:r>
              <a:rPr lang="en-US" sz="1200" b="1" dirty="0" smtClean="0">
                <a:latin typeface="Futura-Condensed-Normal" pitchFamily="2" charset="0"/>
                <a:cs typeface="Futura Condensed"/>
              </a:rPr>
              <a:t>7</a:t>
            </a:r>
            <a:endParaRPr lang="en-US" sz="1200" b="1"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Introducing Scratch . . . . . . . . . . . . . . . . . . . . . . . . . . . . . . . . . . . . . . . . . . . . . . . . . . . . . . . . . . . . . . . . . . . . . . . </a:t>
            </a:r>
            <a:r>
              <a:rPr lang="en-US" sz="1200" dirty="0" smtClean="0">
                <a:latin typeface="Futura-Condensed-Normal" pitchFamily="2" charset="0"/>
                <a:cs typeface="Futura Condensed"/>
              </a:rPr>
              <a:t>10</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Scratch Account . . . . . . . . . . . . . . . . . . . . . . . . . . . . . . . . . . . . . . . . . . . . . . . . . . . . . . . . . . . . . . . . . . . . . . . </a:t>
            </a:r>
            <a:r>
              <a:rPr lang="en-US" sz="1200" dirty="0" smtClean="0">
                <a:latin typeface="Futura-Condensed-Normal" pitchFamily="2" charset="0"/>
                <a:cs typeface="Futura Condensed"/>
              </a:rPr>
              <a:t>12</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Design Journal . . . . . . . . . . . . . . . . . . . . . . . . . . . . . . . . . . . . . . . . . . . . . . . . . . . . . . . . . . . . . . . . . . . . . . . </a:t>
            </a:r>
            <a:r>
              <a:rPr lang="en-US" sz="1200" dirty="0" smtClean="0">
                <a:latin typeface="Futura-Condensed-Normal" pitchFamily="2" charset="0"/>
                <a:cs typeface="Futura Condensed"/>
              </a:rPr>
              <a:t>14</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Scratch Surprise . . . . . . . . . . . . . . . . . . . . . . . . . . . . . . . . . . . . . . . . . . . . . . . . . . . . . . . . . . . . . . . . . . . . . . . </a:t>
            </a:r>
            <a:r>
              <a:rPr lang="en-US" sz="1200" dirty="0" smtClean="0">
                <a:latin typeface="Futura-Condensed-Normal" pitchFamily="2" charset="0"/>
                <a:cs typeface="Futura Condensed"/>
              </a:rPr>
              <a:t>16</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Scratch Studio . . . . . . . . . . . . . . . . . . . . . . . . . . . . . . . . . . . . . . . . . . . . . . . . . . . . . . . . . . . . . . . . . . . . . . . </a:t>
            </a:r>
            <a:r>
              <a:rPr lang="en-US" sz="1200" dirty="0" smtClean="0">
                <a:latin typeface="Futura-Condensed-Normal" pitchFamily="2" charset="0"/>
                <a:cs typeface="Futura Condensed"/>
              </a:rPr>
              <a:t>18</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Critique Group . . . . . . . . . . . . . . . . . . . . . . . . . . . . . . . . . . . . . . . . . . . . . . . . . . . . . . . . . . . . . . . . . . . . . . . </a:t>
            </a:r>
            <a:r>
              <a:rPr lang="en-US" sz="1200" dirty="0" smtClean="0">
                <a:latin typeface="Futura-Condensed-Normal" pitchFamily="2" charset="0"/>
                <a:cs typeface="Futura Condensed"/>
              </a:rPr>
              <a:t>20</a:t>
            </a:r>
            <a:endParaRPr lang="en-US" sz="700" dirty="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1 – </a:t>
            </a:r>
            <a:r>
              <a:rPr lang="en-US" sz="1200" b="1" dirty="0" smtClean="0">
                <a:latin typeface="Futura-Condensed-Normal" pitchFamily="2" charset="0"/>
                <a:cs typeface="Futura Condensed"/>
              </a:rPr>
              <a:t>EXPLORING </a:t>
            </a:r>
            <a:r>
              <a:rPr lang="en-US" sz="1200" b="1" dirty="0">
                <a:latin typeface="Futura-Condensed-Normal" pitchFamily="2" charset="0"/>
                <a:cs typeface="Futura Condensed"/>
              </a:rPr>
              <a:t>. . . . . . . . . . . . . . . . . . . . . . . . . . . . . . . . . . . . . . . . . . . . . . . . . </a:t>
            </a:r>
            <a:r>
              <a:rPr lang="en-US" sz="1200" b="1" dirty="0" smtClean="0">
                <a:latin typeface="Futura-Condensed-Normal" pitchFamily="2" charset="0"/>
                <a:cs typeface="Futura Condensed"/>
              </a:rPr>
              <a:t>23</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Programmed to Dance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26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Step-By-Step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28</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10 Blocks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30</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My Studio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32</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Debug It! . . . . . . . . . . . . . . . . . . . . . . . . . . . . . . . . . . . . . . . . . . . . . . . . . . . . . . . . . . . . . . . . . . . . . . . . . . . . </a:t>
            </a:r>
            <a:r>
              <a:rPr lang="en-US" sz="1200" dirty="0" smtClean="0">
                <a:latin typeface="Futura-Condensed-Normal" pitchFamily="2" charset="0"/>
                <a:cs typeface="Futura Condensed"/>
              </a:rPr>
              <a:t>34</a:t>
            </a:r>
            <a:endParaRPr lang="en-US" sz="7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About Me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36</a:t>
            </a:r>
            <a:endParaRPr lang="en-US" sz="700" b="1" dirty="0" smtClean="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2 – ANIMATIONS . . . . . . . . . . . . . . . . . . . . . . . . . . . . . . . . . . . . . . . . . . . . . . . . . . . . </a:t>
            </a:r>
            <a:r>
              <a:rPr lang="en-US" sz="1200" b="1" dirty="0" smtClean="0">
                <a:latin typeface="Futura-Condensed-Normal" pitchFamily="2" charset="0"/>
                <a:cs typeface="Futura Condensed"/>
              </a:rPr>
              <a:t>39</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Performing Scripts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42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Build-A-Band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44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Orange Square, Purple Circle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46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It’s Alive!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48</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Debug It! . . . . . . . . . . . . . . . . . . . . . . . . . . . . . . . . . . . . . . . . . . . . . . . . . . . . . . . . . . . . . . . . . . . . . . . . . . . . </a:t>
            </a:r>
            <a:r>
              <a:rPr lang="en-US" sz="1200" dirty="0" smtClean="0">
                <a:latin typeface="Futura-Condensed-Normal" pitchFamily="2" charset="0"/>
                <a:cs typeface="Futura Condensed"/>
              </a:rPr>
              <a:t>50</a:t>
            </a:r>
            <a:endParaRPr lang="en-US" sz="7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Music Video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52</a:t>
            </a:r>
            <a:endParaRPr lang="en-US" sz="1200" dirty="0">
              <a:latin typeface="Futura-Condensed-Normal" pitchFamily="2" charset="0"/>
              <a:cs typeface="Futura Condensed"/>
            </a:endParaRPr>
          </a:p>
        </p:txBody>
      </p:sp>
      <p:sp>
        <p:nvSpPr>
          <p:cNvPr id="17" name="TextBox 16"/>
          <p:cNvSpPr txBox="1"/>
          <p:nvPr/>
        </p:nvSpPr>
        <p:spPr>
          <a:xfrm>
            <a:off x="457200" y="464006"/>
            <a:ext cx="3586604" cy="907941"/>
          </a:xfrm>
          <a:prstGeom prst="rect">
            <a:avLst/>
          </a:prstGeom>
          <a:noFill/>
        </p:spPr>
        <p:txBody>
          <a:bodyPr wrap="square" rtlCol="0">
            <a:spAutoFit/>
          </a:bodyPr>
          <a:lstStyle/>
          <a:p>
            <a:r>
              <a:rPr lang="ko-KR" altLang="en-US" sz="5300" dirty="0" smtClean="0">
                <a:latin typeface="Futura Condensed"/>
                <a:cs typeface="Futura Condensed"/>
              </a:rPr>
              <a:t>목차</a:t>
            </a:r>
            <a:endParaRPr lang="en-US" sz="5300" dirty="0">
              <a:latin typeface="Futura Condensed"/>
              <a:cs typeface="Futura Condensed"/>
            </a:endParaRPr>
          </a:p>
        </p:txBody>
      </p:sp>
    </p:spTree>
    <p:extLst>
      <p:ext uri="{BB962C8B-B14F-4D97-AF65-F5344CB8AC3E}">
        <p14:creationId xmlns="" xmlns:p14="http://schemas.microsoft.com/office/powerpoint/2010/main" val="38164239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p:nvPr/>
        </p:nvSpPr>
        <p:spPr>
          <a:xfrm>
            <a:off x="1459" y="662722"/>
            <a:ext cx="7580685"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 name="connsiteX0" fmla="*/ 384878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384878 w 7517114"/>
              <a:gd name="connsiteY5" fmla="*/ 0 h 479582"/>
              <a:gd name="connsiteX0" fmla="*/ 0 w 7132236"/>
              <a:gd name="connsiteY0" fmla="*/ 0 h 479582"/>
              <a:gd name="connsiteX1" fmla="*/ 7132163 w 7132236"/>
              <a:gd name="connsiteY1" fmla="*/ 0 h 479582"/>
              <a:gd name="connsiteX2" fmla="*/ 6890121 w 7132236"/>
              <a:gd name="connsiteY2" fmla="*/ 239230 h 479582"/>
              <a:gd name="connsiteX3" fmla="*/ 7132163 w 7132236"/>
              <a:gd name="connsiteY3" fmla="*/ 479582 h 479582"/>
              <a:gd name="connsiteX4" fmla="*/ 2983 w 7132236"/>
              <a:gd name="connsiteY4" fmla="*/ 479582 h 479582"/>
              <a:gd name="connsiteX5" fmla="*/ 0 w 7132236"/>
              <a:gd name="connsiteY5" fmla="*/ 0 h 479582"/>
              <a:gd name="connsiteX0" fmla="*/ 3117 w 7129386"/>
              <a:gd name="connsiteY0" fmla="*/ 0 h 479582"/>
              <a:gd name="connsiteX1" fmla="*/ 7129313 w 7129386"/>
              <a:gd name="connsiteY1" fmla="*/ 0 h 479582"/>
              <a:gd name="connsiteX2" fmla="*/ 6887271 w 7129386"/>
              <a:gd name="connsiteY2" fmla="*/ 239230 h 479582"/>
              <a:gd name="connsiteX3" fmla="*/ 7129313 w 7129386"/>
              <a:gd name="connsiteY3" fmla="*/ 479582 h 479582"/>
              <a:gd name="connsiteX4" fmla="*/ 133 w 7129386"/>
              <a:gd name="connsiteY4" fmla="*/ 479582 h 479582"/>
              <a:gd name="connsiteX5" fmla="*/ 3117 w 7129386"/>
              <a:gd name="connsiteY5" fmla="*/ 0 h 479582"/>
              <a:gd name="connsiteX0" fmla="*/ 0 w 7126269"/>
              <a:gd name="connsiteY0" fmla="*/ 0 h 479582"/>
              <a:gd name="connsiteX1" fmla="*/ 7126196 w 7126269"/>
              <a:gd name="connsiteY1" fmla="*/ 0 h 479582"/>
              <a:gd name="connsiteX2" fmla="*/ 6884154 w 7126269"/>
              <a:gd name="connsiteY2" fmla="*/ 239230 h 479582"/>
              <a:gd name="connsiteX3" fmla="*/ 7126196 w 7126269"/>
              <a:gd name="connsiteY3" fmla="*/ 479582 h 479582"/>
              <a:gd name="connsiteX4" fmla="*/ 2984 w 7126269"/>
              <a:gd name="connsiteY4" fmla="*/ 479582 h 479582"/>
              <a:gd name="connsiteX5" fmla="*/ 0 w 7126269"/>
              <a:gd name="connsiteY5" fmla="*/ 0 h 479582"/>
              <a:gd name="connsiteX0" fmla="*/ 287 w 7123572"/>
              <a:gd name="connsiteY0" fmla="*/ 0 h 479582"/>
              <a:gd name="connsiteX1" fmla="*/ 7123499 w 7123572"/>
              <a:gd name="connsiteY1" fmla="*/ 0 h 479582"/>
              <a:gd name="connsiteX2" fmla="*/ 6881457 w 7123572"/>
              <a:gd name="connsiteY2" fmla="*/ 239230 h 479582"/>
              <a:gd name="connsiteX3" fmla="*/ 7123499 w 7123572"/>
              <a:gd name="connsiteY3" fmla="*/ 479582 h 479582"/>
              <a:gd name="connsiteX4" fmla="*/ 287 w 7123572"/>
              <a:gd name="connsiteY4" fmla="*/ 479582 h 479582"/>
              <a:gd name="connsiteX5" fmla="*/ 287 w 7123572"/>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3572" h="479582">
                <a:moveTo>
                  <a:pt x="287" y="0"/>
                </a:moveTo>
                <a:lnTo>
                  <a:pt x="7123499" y="0"/>
                </a:lnTo>
                <a:cubicBezTo>
                  <a:pt x="7126427" y="6718"/>
                  <a:pt x="6875354" y="232512"/>
                  <a:pt x="6881457" y="239230"/>
                </a:cubicBezTo>
                <a:cubicBezTo>
                  <a:pt x="6873238" y="236797"/>
                  <a:pt x="7128543" y="478840"/>
                  <a:pt x="7123499" y="479582"/>
                </a:cubicBezTo>
                <a:lnTo>
                  <a:pt x="287" y="479582"/>
                </a:lnTo>
                <a:cubicBezTo>
                  <a:pt x="-707" y="319721"/>
                  <a:pt x="1281" y="159861"/>
                  <a:pt x="287"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6148" y="1404742"/>
            <a:ext cx="6859051" cy="8417690"/>
          </a:xfrm>
          <a:prstGeom prst="rect">
            <a:avLst/>
          </a:prstGeom>
          <a:noFill/>
        </p:spPr>
        <p:txBody>
          <a:bodyPr wrap="square" rtlCol="0">
            <a:spAutoFit/>
          </a:bodyPr>
          <a:lstStyle/>
          <a:p>
            <a:pPr algn="dist">
              <a:lnSpc>
                <a:spcPct val="110000"/>
              </a:lnSpc>
            </a:pPr>
            <a:r>
              <a:rPr lang="en-US" sz="1200" b="1" dirty="0" smtClean="0">
                <a:latin typeface="Futura-Condensed-Normal" pitchFamily="2" charset="0"/>
                <a:cs typeface="Futura Condensed"/>
              </a:rPr>
              <a:t>UNIT 3 – STORIES . . . . . . . . . . . . . . . . . . . . . . . . . . . . . . . . . . . . . . . . . . . . . . . . . . . . 55</a:t>
            </a:r>
          </a:p>
          <a:p>
            <a:pPr lvl="1" algn="dist">
              <a:lnSpc>
                <a:spcPct val="110000"/>
              </a:lnSpc>
            </a:pPr>
            <a:r>
              <a:rPr lang="en-US" sz="1200" dirty="0" smtClean="0">
                <a:latin typeface="Futura-Condensed-Normal" pitchFamily="2" charset="0"/>
                <a:cs typeface="Futura Condensed"/>
              </a:rPr>
              <a:t>Characters . . . . . . . . . . . . . . . . . . . . . . . . . . . . . . . . . . . . . . . . . . . . . . . . . . . . . . . . . . . . . . . . . . . . . . . 58</a:t>
            </a:r>
          </a:p>
          <a:p>
            <a:pPr lvl="1" algn="dist">
              <a:lnSpc>
                <a:spcPct val="110000"/>
              </a:lnSpc>
            </a:pPr>
            <a:r>
              <a:rPr lang="en-US" sz="1200" dirty="0" smtClean="0">
                <a:latin typeface="Futura-Condensed-Normal" pitchFamily="2" charset="0"/>
                <a:cs typeface="Futura Condensed"/>
              </a:rPr>
              <a:t>Conversations . . . . . . . . . . . . . . . . . . . . . . . . . . . . . . . . . . . . . . . . . . . . . . . . . . . . . . . . . . . . . . . . . . . . . . . 60</a:t>
            </a:r>
          </a:p>
          <a:p>
            <a:pPr lvl="1" algn="dist">
              <a:lnSpc>
                <a:spcPct val="110000"/>
              </a:lnSpc>
            </a:pPr>
            <a:r>
              <a:rPr lang="en-US" sz="1200" dirty="0" smtClean="0">
                <a:latin typeface="Futura-Condensed-Normal" pitchFamily="2" charset="0"/>
                <a:cs typeface="Futura Condensed"/>
              </a:rPr>
              <a:t>Scenes . . . . . . . . . . . . . . . . . . . . . . . . . . . . . . . . . . . . . . . . . . . . . . . . . . . . . . . . . . . . . . . . . . . . . . . 62</a:t>
            </a:r>
          </a:p>
          <a:p>
            <a:pPr lvl="1" algn="dist">
              <a:lnSpc>
                <a:spcPct val="110000"/>
              </a:lnSpc>
            </a:pPr>
            <a:r>
              <a:rPr lang="en-US" sz="1200" dirty="0">
                <a:latin typeface="Futura-Condensed-Normal" pitchFamily="2" charset="0"/>
                <a:cs typeface="Futura Condensed"/>
              </a:rPr>
              <a:t>Debug It! . . . . . . . . . . . . . . . . . . . . . . . . . . . . . . . . . . . . . . . . . . . . . . . . . . . . . . . . . . . . . . . . . . . . . . . . . . . . </a:t>
            </a:r>
            <a:r>
              <a:rPr lang="en-US" sz="1200" dirty="0" smtClean="0">
                <a:latin typeface="Futura-Condensed-Normal" pitchFamily="2" charset="0"/>
                <a:cs typeface="Futura Condensed"/>
              </a:rPr>
              <a:t>64</a:t>
            </a:r>
            <a:endParaRPr lang="en-US" sz="7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Creature Construction . . . . . . . . . . . . . . . . . . . . . . . . . . . . . . . . . . . . . . . . . . . . . . . . . . . . . . . . . . . . . . . . . . . . . . . 66</a:t>
            </a:r>
          </a:p>
          <a:p>
            <a:pPr lvl="1" algn="dist">
              <a:lnSpc>
                <a:spcPct val="110000"/>
              </a:lnSpc>
            </a:pPr>
            <a:r>
              <a:rPr lang="en-US" sz="1200" dirty="0" smtClean="0">
                <a:latin typeface="Futura-Condensed-Normal" pitchFamily="2" charset="0"/>
                <a:cs typeface="Futura Condensed"/>
              </a:rPr>
              <a:t>Pass It On . . . . . . . . . . . . . . . . . . . . . . . . . . . . . . . . . . . . . . . . . . . . . . . . . . . . . . . . . . . . . . . . . . . . . . . 68</a:t>
            </a:r>
            <a:endParaRPr lang="en-US" sz="700" b="1" dirty="0" smtClean="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4 – GAMES . . . . . . . . . . . . . . . . . . . . . . . . . . . . . . . . . . . . . . . . . . . . . . . . . . . . </a:t>
            </a:r>
            <a:r>
              <a:rPr lang="en-US" sz="1200" b="1" dirty="0" smtClean="0">
                <a:latin typeface="Futura-Condensed-Normal" pitchFamily="2" charset="0"/>
                <a:cs typeface="Futura Condensed"/>
              </a:rPr>
              <a:t>71</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Dream Game List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74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Starter Games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76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Score . . . .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80</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Extensions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82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Interactions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84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Debug It! . . . . .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86</a:t>
            </a:r>
            <a:endParaRPr lang="en-US" sz="700" b="1" dirty="0" smtClean="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5 – DIVING DEEPER . . . . . . . . . . . . . . . . . . . . . . . . . . . . . . . . . . . . . . . . . . . . . . . . . </a:t>
            </a:r>
            <a:r>
              <a:rPr lang="en-US" sz="1200" b="1" dirty="0" smtClean="0">
                <a:latin typeface="Futura-Condensed-Normal" pitchFamily="2" charset="0"/>
                <a:cs typeface="Futura Condensed"/>
              </a:rPr>
              <a:t>89</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Know Want Learn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92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Round Two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94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Advanced Concepts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96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Hardware &amp; Extensions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100</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Activity Design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102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My Debug </a:t>
            </a:r>
            <a:r>
              <a:rPr lang="en-US" sz="1200" dirty="0">
                <a:latin typeface="Futura-Condensed-Normal" pitchFamily="2" charset="0"/>
                <a:cs typeface="Futura Condensed"/>
              </a:rPr>
              <a:t>It! . . . . . . . . . . . . . . . . . . . . . . . . . . . . . . . . . . . . . . . . . . . . . . . . . . . . . . . . . . . . . . . . . . . . . . . . . . . . </a:t>
            </a:r>
            <a:r>
              <a:rPr lang="en-US" sz="1200" dirty="0" smtClean="0">
                <a:latin typeface="Futura-Condensed-Normal" pitchFamily="2" charset="0"/>
                <a:cs typeface="Futura Condensed"/>
              </a:rPr>
              <a:t>106</a:t>
            </a:r>
            <a:endParaRPr lang="en-US" sz="700" b="1" dirty="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6 – HACKATHON . . . . . . . . . . . . . . . . . . . . . . . . . . . . . . . . . . . . . . . . . . . . . . . . . </a:t>
            </a:r>
            <a:r>
              <a:rPr lang="en-US" sz="1200" b="1" dirty="0" smtClean="0">
                <a:latin typeface="Futura-Condensed-Normal" pitchFamily="2" charset="0"/>
                <a:cs typeface="Futura Condensed"/>
              </a:rPr>
              <a:t>109</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Project Pitch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114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Project Planning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116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Design Sprint . </a:t>
            </a:r>
            <a:r>
              <a:rPr lang="en-US" sz="1200" dirty="0">
                <a:latin typeface="Futura-Condensed-Normal" pitchFamily="2" charset="0"/>
                <a:cs typeface="Futura Condensed"/>
              </a:rPr>
              <a:t>. . . . </a:t>
            </a:r>
            <a:r>
              <a:rPr lang="en-US" sz="1200" dirty="0" smtClean="0">
                <a:latin typeface="Futura-Condensed-Normal" pitchFamily="2" charset="0"/>
                <a:cs typeface="Futura Condensed"/>
              </a:rPr>
              <a:t>. . . . . </a:t>
            </a:r>
            <a:r>
              <a:rPr lang="en-US" sz="1200" dirty="0">
                <a:latin typeface="Futura-Condensed-Normal" pitchFamily="2" charset="0"/>
                <a:cs typeface="Futura Condensed"/>
              </a:rPr>
              <a:t>. . . . . . . . . . . . . . . . . . . . . . . . . . . . . . . . . . . . . . . . . . . . . . . . . . . . . . . . . . . . . . . . </a:t>
            </a:r>
            <a:r>
              <a:rPr lang="en-US" sz="1200" dirty="0" smtClean="0">
                <a:latin typeface="Futura-Condensed-Normal" pitchFamily="2" charset="0"/>
                <a:cs typeface="Futura Condensed"/>
              </a:rPr>
              <a:t>120</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Project Feedback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122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Project Check-In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124</a:t>
            </a:r>
            <a:endParaRPr lang="en-US" sz="1200" dirty="0">
              <a:latin typeface="Futura-Condensed-Normal" pitchFamily="2" charset="0"/>
              <a:cs typeface="Futura Condensed"/>
            </a:endParaRPr>
          </a:p>
          <a:p>
            <a:pPr lvl="1" algn="dist">
              <a:lnSpc>
                <a:spcPct val="110000"/>
              </a:lnSpc>
            </a:pPr>
            <a:r>
              <a:rPr lang="en-US" sz="1200" dirty="0" err="1" smtClean="0">
                <a:latin typeface="Futura-Condensed-Normal" pitchFamily="2" charset="0"/>
                <a:cs typeface="Futura Condensed"/>
              </a:rPr>
              <a:t>Unfocus</a:t>
            </a:r>
            <a:r>
              <a:rPr lang="en-US" sz="1200" dirty="0" smtClean="0">
                <a:latin typeface="Futura-Condensed-Normal" pitchFamily="2" charset="0"/>
                <a:cs typeface="Futura Condensed"/>
              </a:rPr>
              <a:t> Group . </a:t>
            </a:r>
            <a:r>
              <a:rPr lang="en-US" sz="1200" dirty="0">
                <a:latin typeface="Futura-Condensed-Normal" pitchFamily="2" charset="0"/>
                <a:cs typeface="Futura Condensed"/>
              </a:rPr>
              <a:t>. . . . </a:t>
            </a:r>
            <a:r>
              <a:rPr lang="en-US" sz="1200" dirty="0" smtClean="0">
                <a:latin typeface="Futura-Condensed-Normal" pitchFamily="2" charset="0"/>
                <a:cs typeface="Futura Condensed"/>
              </a:rPr>
              <a:t>. . . . </a:t>
            </a:r>
            <a:r>
              <a:rPr lang="en-US" sz="1200" dirty="0">
                <a:latin typeface="Futura-Condensed-Normal" pitchFamily="2" charset="0"/>
                <a:cs typeface="Futura Condensed"/>
              </a:rPr>
              <a:t>. . . . . . . . . . . . . . . . . . . . . . . . . . . . . . . . . . . . . . . . . . . . . . . . . . . . . . . . . . . . . . . . . </a:t>
            </a:r>
            <a:r>
              <a:rPr lang="en-US" sz="1200" dirty="0" smtClean="0">
                <a:latin typeface="Futura-Condensed-Normal" pitchFamily="2" charset="0"/>
                <a:cs typeface="Futura Condensed"/>
              </a:rPr>
              <a:t>126</a:t>
            </a:r>
            <a:endParaRPr lang="en-US" sz="700" b="1" dirty="0" smtClean="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Showcase Prep . </a:t>
            </a:r>
            <a:r>
              <a:rPr lang="en-US" sz="1200" dirty="0">
                <a:latin typeface="Futura-Condensed-Normal" pitchFamily="2" charset="0"/>
                <a:cs typeface="Futura Condensed"/>
              </a:rPr>
              <a:t>. </a:t>
            </a:r>
            <a:r>
              <a:rPr lang="en-US" sz="1200" dirty="0" smtClean="0">
                <a:latin typeface="Futura-Condensed-Normal" pitchFamily="2" charset="0"/>
                <a:cs typeface="Futura Condensed"/>
              </a:rPr>
              <a:t>. . . . </a:t>
            </a:r>
            <a:r>
              <a:rPr lang="en-US" sz="1200" dirty="0">
                <a:latin typeface="Futura-Condensed-Normal" pitchFamily="2" charset="0"/>
                <a:cs typeface="Futura Condensed"/>
              </a:rPr>
              <a:t>. . . . . . . . . . . . . . . . . . . . . . . . . . . . . . . . . . . . . . . . . . . . . . . . . . . . . . . . . . . . . . . . . . . . </a:t>
            </a:r>
            <a:r>
              <a:rPr lang="en-US" sz="1200" dirty="0" smtClean="0">
                <a:latin typeface="Futura-Condensed-Normal" pitchFamily="2" charset="0"/>
                <a:cs typeface="Futura Condensed"/>
              </a:rPr>
              <a:t>128</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Showcase . . . . .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130</a:t>
            </a:r>
            <a:endParaRPr lang="en-US" sz="700" b="1" dirty="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APPENDIX . . </a:t>
            </a:r>
            <a:r>
              <a:rPr lang="en-US" sz="1200" b="1" dirty="0">
                <a:latin typeface="Futura-Condensed-Normal" pitchFamily="2" charset="0"/>
                <a:cs typeface="Futura Condensed"/>
              </a:rPr>
              <a:t>. . . . . . . . . . . . . . . . . . . . . . . . . . . . . . . . . . . . . . . . . . . . . . . . . . . . . . . . . . </a:t>
            </a:r>
            <a:r>
              <a:rPr lang="en-US" sz="1200" b="1" dirty="0" smtClean="0">
                <a:latin typeface="Futura-Condensed-Normal" pitchFamily="2" charset="0"/>
                <a:cs typeface="Futura Condensed"/>
              </a:rPr>
              <a:t>133</a:t>
            </a:r>
            <a:endParaRPr lang="en-US" sz="1200" b="1"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Glossary . . . . . . . . . . . . . . . . . . . . . . . . . . . . . . . . . . . . . . . . . . . . . . . . . . . . . . . . . . . . . . . . . . . . . . . . . . . . . . . . . . . . . . </a:t>
            </a:r>
            <a:r>
              <a:rPr lang="en-US" sz="1200" dirty="0" smtClean="0">
                <a:latin typeface="Futura-Condensed-Normal" pitchFamily="2" charset="0"/>
                <a:cs typeface="Futura Condensed"/>
              </a:rPr>
              <a:t>. 135</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Standards . </a:t>
            </a:r>
            <a:r>
              <a:rPr lang="en-US" sz="1200" dirty="0">
                <a:latin typeface="Futura-Condensed-Normal" pitchFamily="2" charset="0"/>
                <a:cs typeface="Futura Condensed"/>
              </a:rPr>
              <a:t>. . . . . . . . . . . . . . . . . . . . . . . . . . . . . . . . . . . . . . . . . . . . . . . . . . . . . . . . . . . . . . . . </a:t>
            </a:r>
            <a:r>
              <a:rPr lang="en-US" sz="1200" dirty="0" smtClean="0">
                <a:latin typeface="Futura-Condensed-Normal" pitchFamily="2" charset="0"/>
                <a:cs typeface="Futura Condensed"/>
              </a:rPr>
              <a:t>139</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Computational Thinking . </a:t>
            </a:r>
            <a:r>
              <a:rPr lang="en-US" sz="1200" dirty="0">
                <a:latin typeface="Futura-Condensed-Normal" pitchFamily="2" charset="0"/>
                <a:cs typeface="Futura Condensed"/>
              </a:rPr>
              <a:t>. . . . . . . . . . . . . . . . . . . . . . . . . . . . . . . . . . . . . . . . . . . . . . . . . . . . . . . . . . . . . . . . . . . . </a:t>
            </a:r>
            <a:r>
              <a:rPr lang="en-US" sz="1200" dirty="0" smtClean="0">
                <a:latin typeface="Futura-Condensed-Normal" pitchFamily="2" charset="0"/>
                <a:cs typeface="Futura Condensed"/>
              </a:rPr>
              <a:t>141</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For Further Reading . </a:t>
            </a:r>
            <a:r>
              <a:rPr lang="en-US" sz="1200" dirty="0">
                <a:latin typeface="Futura-Condensed-Normal" pitchFamily="2" charset="0"/>
                <a:cs typeface="Futura Condensed"/>
              </a:rPr>
              <a:t>. . . . . . . . . . . . . . . . . . . . . . . . . . . . . . . . . . . . . . . . . . . . . . . . . . . . . . . . . . . . . . . . . . . . . . . . . . . . </a:t>
            </a:r>
            <a:r>
              <a:rPr lang="en-US" sz="1200" dirty="0" smtClean="0">
                <a:latin typeface="Futura-Condensed-Normal" pitchFamily="2" charset="0"/>
                <a:cs typeface="Futura Condensed"/>
              </a:rPr>
              <a:t>. </a:t>
            </a:r>
            <a:r>
              <a:rPr lang="en-US" sz="1200" dirty="0">
                <a:latin typeface="Futura-Condensed-Normal" pitchFamily="2" charset="0"/>
                <a:cs typeface="Futura Condensed"/>
              </a:rPr>
              <a:t>. . </a:t>
            </a:r>
            <a:r>
              <a:rPr lang="en-US" sz="1200" dirty="0" smtClean="0">
                <a:latin typeface="Futura-Condensed-Normal" pitchFamily="2" charset="0"/>
                <a:cs typeface="Futura Condensed"/>
              </a:rPr>
              <a:t>147</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Links </a:t>
            </a:r>
            <a:r>
              <a:rPr lang="en-US" sz="1200" dirty="0">
                <a:latin typeface="Futura-Condensed-Normal" pitchFamily="2" charset="0"/>
                <a:cs typeface="Futura Condensed"/>
              </a:rPr>
              <a:t>. . . . . . . . . . . . . . . . . . . . . . . . . . . . . . . . . . . . . . . . . . . . . . . . . . . . . . . . . . . . . . . . . . . . . . . . . . . . . . . . . . </a:t>
            </a:r>
            <a:r>
              <a:rPr lang="en-US" sz="1200" dirty="0" smtClean="0">
                <a:latin typeface="Futura-Condensed-Normal" pitchFamily="2" charset="0"/>
                <a:cs typeface="Futura Condensed"/>
              </a:rPr>
              <a:t>149</a:t>
            </a:r>
            <a:endParaRPr lang="en-US" sz="1200" dirty="0">
              <a:latin typeface="Futura-Condensed-Normal" pitchFamily="2" charset="0"/>
              <a:cs typeface="Futura Condensed"/>
            </a:endParaRPr>
          </a:p>
        </p:txBody>
      </p:sp>
    </p:spTree>
    <p:extLst>
      <p:ext uri="{BB962C8B-B14F-4D97-AF65-F5344CB8AC3E}">
        <p14:creationId xmlns="" xmlns:p14="http://schemas.microsoft.com/office/powerpoint/2010/main" val="3386876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C-twogirls.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862" y="0"/>
            <a:ext cx="7811066" cy="10058400"/>
          </a:xfrm>
          <a:prstGeom prst="rect">
            <a:avLst/>
          </a:prstGeom>
        </p:spPr>
      </p:pic>
    </p:spTree>
    <p:extLst>
      <p:ext uri="{BB962C8B-B14F-4D97-AF65-F5344CB8AC3E}">
        <p14:creationId xmlns="" xmlns:p14="http://schemas.microsoft.com/office/powerpoint/2010/main" val="34156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0" y="1669302"/>
            <a:ext cx="7839859" cy="4795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5" name="TextBox 74"/>
          <p:cNvSpPr txBox="1"/>
          <p:nvPr/>
        </p:nvSpPr>
        <p:spPr>
          <a:xfrm>
            <a:off x="137159" y="2387616"/>
            <a:ext cx="3931921" cy="2569934"/>
          </a:xfrm>
          <a:prstGeom prst="rect">
            <a:avLst/>
          </a:prstGeom>
          <a:noFill/>
        </p:spPr>
        <p:txBody>
          <a:bodyPr wrap="square" rtlCol="0">
            <a:spAutoFit/>
          </a:bodyPr>
          <a:lstStyle/>
          <a:p>
            <a:r>
              <a:rPr lang="ko-KR" altLang="en-US" sz="1400" dirty="0" smtClean="0">
                <a:latin typeface="Futura-Condensed-Normal" pitchFamily="2" charset="0"/>
                <a:cs typeface="Futura Condensed"/>
              </a:rPr>
              <a:t>창의 컴퓨팅 세계에 뛰어드는데 도움이 되고자</a:t>
            </a:r>
            <a:r>
              <a:rPr lang="en-US" altLang="ko-KR" sz="1400" dirty="0" smtClean="0">
                <a:latin typeface="Futura-Condensed-Normal" pitchFamily="2" charset="0"/>
                <a:cs typeface="Futura Condensed"/>
              </a:rPr>
              <a:t> 8</a:t>
            </a:r>
            <a:r>
              <a:rPr lang="ko-KR" altLang="en-US" sz="1400" dirty="0" smtClean="0">
                <a:latin typeface="Futura-Condensed-Normal" pitchFamily="2" charset="0"/>
                <a:cs typeface="Futura Condensed"/>
              </a:rPr>
              <a:t>가지 질문에 대해서 답을 마련했다</a:t>
            </a:r>
            <a:r>
              <a:rPr lang="en-US" altLang="ko-KR" sz="1400" dirty="0" smtClean="0">
                <a:latin typeface="Futura-Condensed-Normal" pitchFamily="2" charset="0"/>
                <a:cs typeface="Futura Condensed"/>
              </a:rPr>
              <a:t>.</a:t>
            </a:r>
            <a:endParaRPr lang="en-US" sz="1400" dirty="0" smtClean="0">
              <a:latin typeface="Futura-Condensed-Normal" pitchFamily="2" charset="0"/>
              <a:cs typeface="Futura Condensed"/>
            </a:endParaRPr>
          </a:p>
          <a:p>
            <a:endParaRPr lang="en-US" sz="700" dirty="0">
              <a:latin typeface="Futura-Condensed-Normal" pitchFamily="2" charset="0"/>
              <a:cs typeface="Futura Condensed"/>
            </a:endParaRPr>
          </a:p>
          <a:p>
            <a:pPr lvl="0"/>
            <a:r>
              <a:rPr lang="en-US" sz="1400" dirty="0" smtClean="0">
                <a:latin typeface="Futura-Condensed-Normal" pitchFamily="2" charset="0"/>
                <a:cs typeface="Futura Condensed"/>
              </a:rPr>
              <a:t>1.  </a:t>
            </a:r>
            <a:r>
              <a:rPr lang="ko-KR" altLang="en-US" sz="1400" dirty="0" smtClean="0">
                <a:latin typeface="Futura-Condensed-Normal" pitchFamily="2" charset="0"/>
                <a:cs typeface="Futura Condensed"/>
              </a:rPr>
              <a:t>창의 컴퓨팅이란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2.  </a:t>
            </a:r>
            <a:r>
              <a:rPr lang="ko-KR" altLang="en-US" sz="1400" dirty="0" smtClean="0">
                <a:latin typeface="Futura-Condensed-Normal" pitchFamily="2" charset="0"/>
                <a:cs typeface="Futura Condensed"/>
              </a:rPr>
              <a:t>스크래치란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3.  </a:t>
            </a:r>
            <a:r>
              <a:rPr lang="ko-KR" altLang="en-US" sz="1400" dirty="0" smtClean="0">
                <a:latin typeface="Futura-Condensed-Normal" pitchFamily="2" charset="0"/>
                <a:cs typeface="Futura Condensed"/>
              </a:rPr>
              <a:t>본 교과과정 안내서는 무엇인가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4.  </a:t>
            </a:r>
            <a:r>
              <a:rPr lang="ko-KR" altLang="en-US" sz="1400" dirty="0" smtClean="0">
                <a:latin typeface="Futura-Condensed-Normal" pitchFamily="2" charset="0"/>
                <a:cs typeface="Futura Condensed"/>
              </a:rPr>
              <a:t>본 교과과정 안내서는 누굴 위한 것인가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5.  </a:t>
            </a:r>
            <a:r>
              <a:rPr lang="ko-KR" altLang="en-US" sz="1400" dirty="0" smtClean="0">
                <a:latin typeface="Futura-Condensed-Normal" pitchFamily="2" charset="0"/>
                <a:cs typeface="Futura Condensed"/>
              </a:rPr>
              <a:t>본 교과과정 안내서를 사용하기 위해서 필요한 것은 무엇인가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6.  </a:t>
            </a:r>
            <a:r>
              <a:rPr lang="ko-KR" altLang="en-US" sz="1400" dirty="0" smtClean="0">
                <a:latin typeface="Futura-Condensed-Normal" pitchFamily="2" charset="0"/>
                <a:cs typeface="Futura Condensed"/>
              </a:rPr>
              <a:t>본 교과과정 안내서에 무엇이 포함되었나</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7.  </a:t>
            </a:r>
            <a:r>
              <a:rPr lang="ko-KR" altLang="en-US" sz="1400" dirty="0" smtClean="0">
                <a:latin typeface="Futura-Condensed-Normal" pitchFamily="2" charset="0"/>
                <a:cs typeface="Futura Condensed"/>
              </a:rPr>
              <a:t>본 교과과정 안내서를 어떻게 이용해야 하는가</a:t>
            </a:r>
            <a:r>
              <a:rPr lang="en-US" altLang="ko-KR" sz="1400" dirty="0" smtClean="0">
                <a:latin typeface="Futura-Condensed-Normal" pitchFamily="2" charset="0"/>
                <a:cs typeface="Futura Condensed"/>
              </a:rPr>
              <a:t>?</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8.  </a:t>
            </a:r>
            <a:r>
              <a:rPr lang="ko-KR" altLang="en-US" sz="1400" dirty="0" smtClean="0">
                <a:latin typeface="Futura-Condensed-Normal" pitchFamily="2" charset="0"/>
                <a:cs typeface="Futura Condensed"/>
              </a:rPr>
              <a:t>본 교과과정 안내서는 어디서 나왔는가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p:txBody>
      </p:sp>
      <p:sp>
        <p:nvSpPr>
          <p:cNvPr id="76" name="TextBox 75"/>
          <p:cNvSpPr txBox="1"/>
          <p:nvPr/>
        </p:nvSpPr>
        <p:spPr>
          <a:xfrm>
            <a:off x="457199" y="464006"/>
            <a:ext cx="3245964" cy="907941"/>
          </a:xfrm>
          <a:prstGeom prst="rect">
            <a:avLst/>
          </a:prstGeom>
          <a:noFill/>
        </p:spPr>
        <p:txBody>
          <a:bodyPr wrap="square" rtlCol="0">
            <a:spAutoFit/>
          </a:bodyPr>
          <a:lstStyle/>
          <a:p>
            <a:r>
              <a:rPr lang="ko-KR" altLang="en-US" sz="5300" dirty="0" smtClean="0">
                <a:latin typeface="Futura-Condensed-Normal" pitchFamily="2" charset="0"/>
                <a:cs typeface="Futura Condensed"/>
              </a:rPr>
              <a:t>배경</a:t>
            </a:r>
            <a:endParaRPr lang="en-US" sz="5300" dirty="0" smtClean="0">
              <a:latin typeface="Futura-Condensed-Normal" pitchFamily="2" charset="0"/>
              <a:cs typeface="Futura Condensed"/>
            </a:endParaRPr>
          </a:p>
        </p:txBody>
      </p:sp>
      <p:sp>
        <p:nvSpPr>
          <p:cNvPr id="80" name="Oval Callout 79"/>
          <p:cNvSpPr/>
          <p:nvPr/>
        </p:nvSpPr>
        <p:spPr>
          <a:xfrm rot="20968875" flipH="1">
            <a:off x="3816921" y="1090562"/>
            <a:ext cx="3726456" cy="3591135"/>
          </a:xfrm>
          <a:prstGeom prst="wedgeEllipseCallout">
            <a:avLst>
              <a:gd name="adj1" fmla="val -41492"/>
              <a:gd name="adj2" fmla="val 52914"/>
            </a:avLst>
          </a:prstGeom>
          <a:solidFill>
            <a:srgbClr val="D9D9D9"/>
          </a:solidFill>
          <a:ln w="1143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ko-KR" altLang="en-US" sz="2800" kern="1300" dirty="0" smtClean="0">
                <a:solidFill>
                  <a:schemeClr val="tx1"/>
                </a:solidFill>
                <a:latin typeface="Futura-Condensed-Normal" pitchFamily="2" charset="0"/>
                <a:cs typeface="Futura Condensed"/>
              </a:rPr>
              <a:t>창의 컴퓨팅 교과과정 안내에 </a:t>
            </a:r>
            <a:r>
              <a:rPr lang="ko-KR" altLang="en-US" sz="2800" kern="1300" dirty="0" err="1" smtClean="0">
                <a:solidFill>
                  <a:schemeClr val="tx1"/>
                </a:solidFill>
                <a:latin typeface="Futura-Condensed-Normal" pitchFamily="2" charset="0"/>
                <a:cs typeface="Futura Condensed"/>
              </a:rPr>
              <a:t>오신것을</a:t>
            </a:r>
            <a:r>
              <a:rPr lang="ko-KR" altLang="en-US" sz="2800" kern="1300" dirty="0" smtClean="0">
                <a:solidFill>
                  <a:schemeClr val="tx1"/>
                </a:solidFill>
                <a:latin typeface="Futura-Condensed-Normal" pitchFamily="2" charset="0"/>
                <a:cs typeface="Futura Condensed"/>
              </a:rPr>
              <a:t> 환영합니다</a:t>
            </a:r>
            <a:r>
              <a:rPr lang="en-US" sz="2800" kern="1300" dirty="0" smtClean="0">
                <a:solidFill>
                  <a:schemeClr val="tx1"/>
                </a:solidFill>
                <a:latin typeface="Futura-Condensed-Normal" pitchFamily="2" charset="0"/>
                <a:cs typeface="Futura Condensed"/>
              </a:rPr>
              <a:t>!</a:t>
            </a:r>
            <a:endParaRPr lang="en-US" sz="2800" kern="1300" dirty="0">
              <a:solidFill>
                <a:schemeClr val="tx1"/>
              </a:solidFill>
              <a:latin typeface="Futura-Condensed-Normal" pitchFamily="2" charset="0"/>
              <a:cs typeface="Futura Condensed"/>
            </a:endParaRPr>
          </a:p>
        </p:txBody>
      </p:sp>
      <p:grpSp>
        <p:nvGrpSpPr>
          <p:cNvPr id="81" name="Group 80"/>
          <p:cNvGrpSpPr/>
          <p:nvPr/>
        </p:nvGrpSpPr>
        <p:grpSpPr>
          <a:xfrm>
            <a:off x="454289" y="6086703"/>
            <a:ext cx="6859707" cy="3730101"/>
            <a:chOff x="-7635890" y="6081959"/>
            <a:chExt cx="6859707" cy="3730101"/>
          </a:xfrm>
        </p:grpSpPr>
        <p:grpSp>
          <p:nvGrpSpPr>
            <p:cNvPr id="82" name="Group 81"/>
            <p:cNvGrpSpPr/>
            <p:nvPr/>
          </p:nvGrpSpPr>
          <p:grpSpPr>
            <a:xfrm>
              <a:off x="-7635890" y="6081959"/>
              <a:ext cx="2083134" cy="1385948"/>
              <a:chOff x="-5136318" y="464008"/>
              <a:chExt cx="3051033" cy="2246945"/>
            </a:xfrm>
          </p:grpSpPr>
          <p:pic>
            <p:nvPicPr>
              <p:cNvPr id="91" name="Picture 90" descr="Screen Shot 2014-07-30 at 4.28.12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099841" y="1951063"/>
                <a:ext cx="993315" cy="759057"/>
              </a:xfrm>
              <a:prstGeom prst="rect">
                <a:avLst/>
              </a:prstGeom>
              <a:ln w="19050" cmpd="sng">
                <a:solidFill>
                  <a:schemeClr val="bg1"/>
                </a:solidFill>
              </a:ln>
            </p:spPr>
          </p:pic>
          <p:pic>
            <p:nvPicPr>
              <p:cNvPr id="92" name="Picture 91" descr="Screen Shot 2014-07-30 at 4.33.22 PM.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117009" y="464008"/>
                <a:ext cx="1012781" cy="707993"/>
              </a:xfrm>
              <a:prstGeom prst="rect">
                <a:avLst/>
              </a:prstGeom>
              <a:ln w="19050" cmpd="sng">
                <a:solidFill>
                  <a:schemeClr val="bg1"/>
                </a:solidFill>
              </a:ln>
            </p:spPr>
          </p:pic>
          <p:pic>
            <p:nvPicPr>
              <p:cNvPr id="93" name="Picture 92" descr="Screen Shot 2014-07-30 at 4.33.47 PM.png"/>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5136317" y="1198318"/>
                <a:ext cx="993315" cy="709966"/>
              </a:xfrm>
              <a:prstGeom prst="rect">
                <a:avLst/>
              </a:prstGeom>
              <a:ln w="19050" cmpd="sng">
                <a:solidFill>
                  <a:schemeClr val="bg1"/>
                </a:solidFill>
              </a:ln>
            </p:spPr>
          </p:pic>
          <p:pic>
            <p:nvPicPr>
              <p:cNvPr id="94" name="Picture 93" descr="Screen Shot 2014-07-30 at 4.36.01 PM.png"/>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5136318" y="464008"/>
                <a:ext cx="993315" cy="706021"/>
              </a:xfrm>
              <a:prstGeom prst="rect">
                <a:avLst/>
              </a:prstGeom>
              <a:ln w="19050" cmpd="sng">
                <a:solidFill>
                  <a:schemeClr val="bg1"/>
                </a:solidFill>
              </a:ln>
            </p:spPr>
          </p:pic>
          <p:pic>
            <p:nvPicPr>
              <p:cNvPr id="95" name="Picture 94" descr="Screen Shot 2014-07-30 at 4.34.38 PM.png"/>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3076486" y="464008"/>
                <a:ext cx="991201" cy="706021"/>
              </a:xfrm>
              <a:prstGeom prst="rect">
                <a:avLst/>
              </a:prstGeom>
              <a:ln w="19050" cmpd="sng">
                <a:solidFill>
                  <a:schemeClr val="bg1"/>
                </a:solidFill>
              </a:ln>
            </p:spPr>
          </p:pic>
          <p:pic>
            <p:nvPicPr>
              <p:cNvPr id="96" name="Picture 95" descr="Screen Shot 2014-07-30 at 4.39.06 PM.png"/>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3076486" y="1940519"/>
                <a:ext cx="984856" cy="763286"/>
              </a:xfrm>
              <a:prstGeom prst="rect">
                <a:avLst/>
              </a:prstGeom>
              <a:ln w="19050" cmpd="sng">
                <a:solidFill>
                  <a:schemeClr val="bg1"/>
                </a:solidFill>
              </a:ln>
            </p:spPr>
          </p:pic>
          <p:pic>
            <p:nvPicPr>
              <p:cNvPr id="97" name="Picture 96" descr="Screen Shot 2014-07-30 at 4.38.01 PM.png"/>
              <p:cNvPicPr>
                <a:picLocks noChangeAspect="1"/>
              </p:cNvPicPr>
              <p:nvPr/>
            </p:nvPicPr>
            <p:blipFill>
              <a:blip r:embed="rId9">
                <a:extLst>
                  <a:ext uri="{28A0092B-C50C-407E-A947-70E740481C1C}">
                    <a14:useLocalDpi xmlns="" xmlns:a14="http://schemas.microsoft.com/office/drawing/2010/main" val="0"/>
                  </a:ext>
                </a:extLst>
              </a:blip>
              <a:stretch>
                <a:fillRect/>
              </a:stretch>
            </p:blipFill>
            <p:spPr>
              <a:xfrm>
                <a:off x="-3076486" y="1202263"/>
                <a:ext cx="984854" cy="706021"/>
              </a:xfrm>
              <a:prstGeom prst="rect">
                <a:avLst/>
              </a:prstGeom>
              <a:ln w="19050" cmpd="sng">
                <a:solidFill>
                  <a:schemeClr val="bg1"/>
                </a:solidFill>
              </a:ln>
            </p:spPr>
          </p:pic>
          <p:pic>
            <p:nvPicPr>
              <p:cNvPr id="98" name="Picture 97" descr="Screen Shot 2014-07-30 at 4.37.29 PM.png"/>
              <p:cNvPicPr>
                <a:picLocks noChangeAspect="1"/>
              </p:cNvPicPr>
              <p:nvPr/>
            </p:nvPicPr>
            <p:blipFill>
              <a:blip r:embed="rId10">
                <a:extLst>
                  <a:ext uri="{28A0092B-C50C-407E-A947-70E740481C1C}">
                    <a14:useLocalDpi xmlns="" xmlns:a14="http://schemas.microsoft.com/office/drawing/2010/main" val="0"/>
                  </a:ext>
                </a:extLst>
              </a:blip>
              <a:stretch>
                <a:fillRect/>
              </a:stretch>
            </p:blipFill>
            <p:spPr>
              <a:xfrm>
                <a:off x="-4099841" y="1198318"/>
                <a:ext cx="993315" cy="709966"/>
              </a:xfrm>
              <a:prstGeom prst="rect">
                <a:avLst/>
              </a:prstGeom>
              <a:ln w="19050" cmpd="sng">
                <a:solidFill>
                  <a:schemeClr val="bg1"/>
                </a:solidFill>
              </a:ln>
            </p:spPr>
          </p:pic>
          <p:pic>
            <p:nvPicPr>
              <p:cNvPr id="99" name="Picture 98" descr="Screen Shot 2014-07-30 at 4.43.16 PM.png"/>
              <p:cNvPicPr>
                <a:picLocks noChangeAspect="1"/>
              </p:cNvPicPr>
              <p:nvPr/>
            </p:nvPicPr>
            <p:blipFill>
              <a:blip r:embed="rId11">
                <a:extLst>
                  <a:ext uri="{28A0092B-C50C-407E-A947-70E740481C1C}">
                    <a14:useLocalDpi xmlns="" xmlns:a14="http://schemas.microsoft.com/office/drawing/2010/main" val="0"/>
                  </a:ext>
                </a:extLst>
              </a:blip>
              <a:stretch>
                <a:fillRect/>
              </a:stretch>
            </p:blipFill>
            <p:spPr>
              <a:xfrm>
                <a:off x="-5136317" y="1951063"/>
                <a:ext cx="993315" cy="759890"/>
              </a:xfrm>
              <a:prstGeom prst="rect">
                <a:avLst/>
              </a:prstGeom>
              <a:ln w="19050" cmpd="sng">
                <a:solidFill>
                  <a:schemeClr val="bg1"/>
                </a:solidFill>
              </a:ln>
            </p:spPr>
          </p:pic>
        </p:grpSp>
        <p:grpSp>
          <p:nvGrpSpPr>
            <p:cNvPr id="83" name="Group 82"/>
            <p:cNvGrpSpPr/>
            <p:nvPr/>
          </p:nvGrpSpPr>
          <p:grpSpPr>
            <a:xfrm>
              <a:off x="-7632980" y="6081959"/>
              <a:ext cx="6856797" cy="3730101"/>
              <a:chOff x="-7632980" y="6081959"/>
              <a:chExt cx="6856797" cy="3730101"/>
            </a:xfrm>
          </p:grpSpPr>
          <p:sp>
            <p:nvSpPr>
              <p:cNvPr id="84" name="TextBox 83"/>
              <p:cNvSpPr txBox="1"/>
              <p:nvPr/>
            </p:nvSpPr>
            <p:spPr>
              <a:xfrm>
                <a:off x="-7632980" y="7501610"/>
                <a:ext cx="2085341" cy="1754326"/>
              </a:xfrm>
              <a:prstGeom prst="rect">
                <a:avLst/>
              </a:prstGeom>
              <a:noFill/>
            </p:spPr>
            <p:txBody>
              <a:bodyPr wrap="square" lIns="0" rIns="0" rtlCol="0">
                <a:spAutoFit/>
              </a:bodyPr>
              <a:lstStyle/>
              <a:p>
                <a:pPr algn="just"/>
                <a:r>
                  <a:rPr lang="ko-KR" altLang="en-US" sz="1200" b="1" dirty="0" smtClean="0">
                    <a:latin typeface="Futura-Condensed-Normal" pitchFamily="2" charset="0"/>
                    <a:cs typeface="Futura Condensed"/>
                  </a:rPr>
                  <a:t>창의 컴퓨팅은 창의성이다</a:t>
                </a:r>
                <a:r>
                  <a:rPr lang="en-US" altLang="ko-KR" sz="1200" b="1" dirty="0" smtClean="0">
                    <a:latin typeface="Futura-Condensed-Normal" pitchFamily="2" charset="0"/>
                    <a:cs typeface="Futura Condensed"/>
                  </a:rPr>
                  <a:t>.</a:t>
                </a:r>
                <a:r>
                  <a:rPr lang="en-US" sz="1200" b="1" dirty="0" smtClean="0">
                    <a:latin typeface="Futura-Condensed-Normal" pitchFamily="2" charset="0"/>
                    <a:cs typeface="Futura Condensed"/>
                  </a:rPr>
                  <a:t> </a:t>
                </a:r>
              </a:p>
              <a:p>
                <a:pPr algn="just"/>
                <a:r>
                  <a:rPr lang="ko-KR" altLang="en-US" sz="1200" dirty="0" smtClean="0">
                    <a:latin typeface="Futura-Condensed-Normal" pitchFamily="2" charset="0"/>
                    <a:cs typeface="Futura Condensed"/>
                  </a:rPr>
                  <a:t>창의 잠재력보다는 기술적인 면에 치중하여 어린 학생들의 관심과 가치와 동떨어지게 컴퓨터 과학과 관련 분야가 소개되었다</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창의 컴퓨팅은 창의성</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상상력</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흥미를 이끌어냄으로써 컴퓨팅에 대한 개인의 역량개발을 지원한다</a:t>
                </a:r>
                <a:r>
                  <a:rPr lang="en-US" altLang="ko-KR"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85" name="Group 84"/>
              <p:cNvGrpSpPr/>
              <p:nvPr/>
            </p:nvGrpSpPr>
            <p:grpSpPr>
              <a:xfrm>
                <a:off x="-5240629" y="6081959"/>
                <a:ext cx="2086571" cy="3173980"/>
                <a:chOff x="2849551" y="6008696"/>
                <a:chExt cx="2086571" cy="3173980"/>
              </a:xfrm>
            </p:grpSpPr>
            <p:pic>
              <p:nvPicPr>
                <p:cNvPr id="89" name="Picture 88"/>
                <p:cNvPicPr>
                  <a:picLocks noChangeAspect="1"/>
                </p:cNvPicPr>
                <p:nvPr/>
              </p:nvPicPr>
              <p:blipFill>
                <a:blip r:embed="rId12">
                  <a:extLst>
                    <a:ext uri="{BEBA8EAE-BF5A-486C-A8C5-ECC9F3942E4B}">
                      <a14:imgProps xmlns="" xmlns:a14="http://schemas.microsoft.com/office/drawing/2010/main">
                        <a14:imgLayer r:embed="rId13">
                          <a14:imgEffect>
                            <a14:brightnessContrast bright="40000"/>
                          </a14:imgEffect>
                        </a14:imgLayer>
                      </a14:imgProps>
                    </a:ext>
                  </a:extLst>
                </a:blip>
                <a:stretch>
                  <a:fillRect/>
                </a:stretch>
              </p:blipFill>
              <p:spPr>
                <a:xfrm>
                  <a:off x="2849551" y="6008696"/>
                  <a:ext cx="2086571" cy="1381538"/>
                </a:xfrm>
                <a:prstGeom prst="rect">
                  <a:avLst/>
                </a:prstGeom>
              </p:spPr>
            </p:pic>
            <p:sp>
              <p:nvSpPr>
                <p:cNvPr id="90" name="TextBox 89"/>
                <p:cNvSpPr txBox="1"/>
                <p:nvPr/>
              </p:nvSpPr>
              <p:spPr>
                <a:xfrm>
                  <a:off x="2850781" y="7428350"/>
                  <a:ext cx="2085341" cy="1754326"/>
                </a:xfrm>
                <a:prstGeom prst="rect">
                  <a:avLst/>
                </a:prstGeom>
                <a:noFill/>
              </p:spPr>
              <p:txBody>
                <a:bodyPr wrap="square" lIns="0" rIns="0" rtlCol="0">
                  <a:spAutoFit/>
                </a:bodyPr>
                <a:lstStyle/>
                <a:p>
                  <a:pPr algn="just"/>
                  <a:r>
                    <a:rPr lang="ko-KR" altLang="en-US" sz="1200" b="1" dirty="0" smtClean="0">
                      <a:latin typeface="Futura-Condensed-Normal" pitchFamily="2" charset="0"/>
                      <a:cs typeface="Futura Condensed"/>
                    </a:rPr>
                    <a:t>창의 컴퓨팅은 권한부여다</a:t>
                  </a:r>
                  <a:r>
                    <a:rPr lang="en-US" altLang="ko-KR" sz="1200" b="1" dirty="0" smtClean="0">
                      <a:latin typeface="Futura-Condensed-Normal" pitchFamily="2" charset="0"/>
                      <a:cs typeface="Futura Condensed"/>
                    </a:rPr>
                    <a:t>.</a:t>
                  </a:r>
                  <a:endParaRPr lang="en-US" sz="1200" b="1" dirty="0" smtClean="0">
                    <a:latin typeface="Futura-Condensed-Normal" pitchFamily="2" charset="0"/>
                    <a:cs typeface="Futura Condensed"/>
                  </a:endParaRPr>
                </a:p>
                <a:p>
                  <a:pPr algn="just"/>
                  <a:r>
                    <a:rPr lang="ko-KR" altLang="en-US" sz="1200" dirty="0" smtClean="0">
                      <a:latin typeface="Futura-Condensed-Normal" pitchFamily="2" charset="0"/>
                      <a:cs typeface="Futura Condensed"/>
                    </a:rPr>
                    <a:t>컴퓨터에 많은 젊은 학생들이 디자이너나 창조자보다는 소비자로서 접근한다</a:t>
                  </a:r>
                  <a:r>
                    <a:rPr lang="en-US" altLang="ko-KR" sz="1200" dirty="0" smtClean="0">
                      <a:latin typeface="Futura-Condensed-Normal" pitchFamily="2" charset="0"/>
                      <a:cs typeface="Futura Condensed"/>
                    </a:rPr>
                    <a:t>.</a:t>
                  </a:r>
                </a:p>
                <a:p>
                  <a:pPr algn="just"/>
                  <a:r>
                    <a:rPr lang="ko-KR" altLang="en-US" sz="1200" dirty="0" smtClean="0">
                      <a:latin typeface="Futura-Condensed-Normal" pitchFamily="2" charset="0"/>
                      <a:cs typeface="Futura Condensed"/>
                    </a:rPr>
                    <a:t>창의 컴퓨팅은 일상생활에서 매일 즐기는 역동적이며 </a:t>
                  </a:r>
                  <a:r>
                    <a:rPr lang="ko-KR" altLang="en-US" sz="1200" dirty="0" err="1" smtClean="0">
                      <a:latin typeface="Futura-Condensed-Normal" pitchFamily="2" charset="0"/>
                      <a:cs typeface="Futura Condensed"/>
                    </a:rPr>
                    <a:t>인터랙티브한</a:t>
                  </a:r>
                  <a:r>
                    <a:rPr lang="ko-KR" altLang="en-US" sz="1200" dirty="0" smtClean="0">
                      <a:latin typeface="Futura-Condensed-Normal" pitchFamily="2" charset="0"/>
                      <a:cs typeface="Futura Condensed"/>
                    </a:rPr>
                    <a:t> 컴퓨터 미디어를 창조하는데 필요한 지식</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숙련</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기본지식 함양을 강조한다</a:t>
                  </a:r>
                  <a:r>
                    <a:rPr lang="en-US" altLang="ko-KR"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grpSp>
            <p:nvGrpSpPr>
              <p:cNvPr id="86" name="Group 85"/>
              <p:cNvGrpSpPr/>
              <p:nvPr/>
            </p:nvGrpSpPr>
            <p:grpSpPr>
              <a:xfrm>
                <a:off x="-2862754" y="6081960"/>
                <a:ext cx="2086571" cy="3730100"/>
                <a:chOff x="5227426" y="6008697"/>
                <a:chExt cx="2086571" cy="3730100"/>
              </a:xfrm>
            </p:grpSpPr>
            <p:pic>
              <p:nvPicPr>
                <p:cNvPr id="87" name="Picture 86" descr="Screen Shot 2014-07-30 at 4.25.05 PM.png"/>
                <p:cNvPicPr>
                  <a:picLocks noChangeAspect="1"/>
                </p:cNvPicPr>
                <p:nvPr/>
              </p:nvPicPr>
              <p:blipFill rotWithShape="1">
                <a:blip r:embed="rId14">
                  <a:extLst>
                    <a:ext uri="{28A0092B-C50C-407E-A947-70E740481C1C}">
                      <a14:useLocalDpi xmlns="" xmlns:a14="http://schemas.microsoft.com/office/drawing/2010/main" val="0"/>
                    </a:ext>
                  </a:extLst>
                </a:blip>
                <a:srcRect l="6255" r="625"/>
                <a:stretch/>
              </p:blipFill>
              <p:spPr>
                <a:xfrm>
                  <a:off x="5227426" y="6008697"/>
                  <a:ext cx="2086571" cy="1381536"/>
                </a:xfrm>
                <a:prstGeom prst="rect">
                  <a:avLst/>
                </a:prstGeom>
              </p:spPr>
            </p:pic>
            <p:sp>
              <p:nvSpPr>
                <p:cNvPr id="88" name="TextBox 87"/>
                <p:cNvSpPr txBox="1"/>
                <p:nvPr/>
              </p:nvSpPr>
              <p:spPr>
                <a:xfrm>
                  <a:off x="5227427" y="7430473"/>
                  <a:ext cx="2085340" cy="2308324"/>
                </a:xfrm>
                <a:prstGeom prst="rect">
                  <a:avLst/>
                </a:prstGeom>
                <a:noFill/>
              </p:spPr>
              <p:txBody>
                <a:bodyPr wrap="square" lIns="0" rIns="0" rtlCol="0">
                  <a:spAutoFit/>
                </a:bodyPr>
                <a:lstStyle/>
                <a:p>
                  <a:pPr algn="just"/>
                  <a:r>
                    <a:rPr lang="ko-KR" altLang="en-US" sz="1200" b="1" dirty="0" smtClean="0">
                      <a:latin typeface="Futura-Condensed-Normal" pitchFamily="2" charset="0"/>
                      <a:cs typeface="Futura Condensed"/>
                    </a:rPr>
                    <a:t>창의 컴퓨팅은 컴퓨팅이다</a:t>
                  </a:r>
                  <a:r>
                    <a:rPr lang="en-US" altLang="ko-KR" sz="1200" b="1" dirty="0" smtClean="0">
                      <a:latin typeface="Futura-Condensed-Normal" pitchFamily="2" charset="0"/>
                      <a:cs typeface="Futura Condensed"/>
                    </a:rPr>
                    <a:t>.</a:t>
                  </a:r>
                  <a:r>
                    <a:rPr lang="en-US" sz="1200" b="1" dirty="0" smtClean="0">
                      <a:latin typeface="Futura-Condensed-Normal" pitchFamily="2" charset="0"/>
                      <a:cs typeface="Futura Condensed"/>
                    </a:rPr>
                    <a:t> </a:t>
                  </a:r>
                </a:p>
                <a:p>
                  <a:pPr algn="just"/>
                  <a:r>
                    <a:rPr lang="ko-KR" altLang="en-US" sz="1200" b="1" dirty="0" smtClean="0">
                      <a:latin typeface="Futura-Condensed-Normal" pitchFamily="2" charset="0"/>
                      <a:cs typeface="Futura Condensed"/>
                    </a:rPr>
                    <a:t>컴퓨터</a:t>
                  </a:r>
                  <a:endParaRPr lang="en-US" sz="1200" b="1" dirty="0" smtClean="0">
                    <a:latin typeface="Futura-Condensed-Normal" pitchFamily="2" charset="0"/>
                    <a:cs typeface="Futura Condensed"/>
                  </a:endParaRPr>
                </a:p>
                <a:p>
                  <a:pPr algn="just"/>
                  <a:r>
                    <a:rPr lang="ko-KR" altLang="en-US" sz="1200" dirty="0" smtClean="0">
                      <a:latin typeface="Futura-Condensed-Normal" pitchFamily="2" charset="0"/>
                      <a:cs typeface="Futura Condensed"/>
                    </a:rPr>
                    <a:t>컴퓨터 산출물을 생성하는데 참여하는 것은 어린 학생들이 컴퓨터 과학자와 프로그래머로서 경력을 쌓는 것 이상을 준비하도록 돕는다</a:t>
                  </a:r>
                  <a:r>
                    <a:rPr lang="en-US" altLang="ko-KR" sz="1200" dirty="0" smtClean="0">
                      <a:latin typeface="Futura-Condensed-Normal" pitchFamily="2" charset="0"/>
                      <a:cs typeface="Futura Condensed"/>
                    </a:rPr>
                    <a:t>.</a:t>
                  </a:r>
                </a:p>
                <a:p>
                  <a:pPr algn="just"/>
                  <a:r>
                    <a:rPr lang="ko-KR" altLang="en-US" sz="1200" dirty="0" smtClean="0">
                      <a:latin typeface="Futura-Condensed-Normal" pitchFamily="2" charset="0"/>
                      <a:cs typeface="Futura Condensed"/>
                    </a:rPr>
                    <a:t>전 삶의 모든 면에서 전산 개념</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숙련 및 관점을 원리적이고 맥락적으로 신장하도록 어린 학생의 전산적 사고</a:t>
                  </a:r>
                  <a:r>
                    <a:rPr lang="en-US" altLang="ko-KR" sz="1200" dirty="0" smtClean="0">
                      <a:latin typeface="Futura-Condensed-Normal" pitchFamily="2" charset="0"/>
                      <a:cs typeface="Futura Condensed"/>
                    </a:rPr>
                    <a:t>(Computational Thinking)</a:t>
                  </a:r>
                  <a:r>
                    <a:rPr lang="ko-KR" altLang="en-US" sz="1200" dirty="0" smtClean="0">
                      <a:latin typeface="Futura-Condensed-Normal" pitchFamily="2" charset="0"/>
                      <a:cs typeface="Futura Condensed"/>
                    </a:rPr>
                    <a:t> 개발을 지원한다</a:t>
                  </a:r>
                  <a:r>
                    <a:rPr lang="en-US" altLang="ko-KR"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grpSp>
      </p:grpSp>
      <p:sp>
        <p:nvSpPr>
          <p:cNvPr id="3" name="Slide Number Placeholder 2"/>
          <p:cNvSpPr>
            <a:spLocks noGrp="1"/>
          </p:cNvSpPr>
          <p:nvPr>
            <p:ph type="sldNum" sz="quarter" idx="12"/>
          </p:nvPr>
        </p:nvSpPr>
        <p:spPr>
          <a:xfrm>
            <a:off x="3887162" y="9517906"/>
            <a:ext cx="3744764" cy="535517"/>
          </a:xfrm>
        </p:spPr>
        <p:txBody>
          <a:bodyPr/>
          <a:lstStyle/>
          <a:p>
            <a:pPr algn="r"/>
            <a:r>
              <a:rPr lang="en-US" dirty="0" smtClean="0">
                <a:latin typeface="Futura-Condensed-Normal" pitchFamily="2" charset="0"/>
              </a:rPr>
              <a:t>1</a:t>
            </a:r>
            <a:endParaRPr lang="en-US" dirty="0">
              <a:latin typeface="Futura-Condensed-Normal" pitchFamily="2" charset="0"/>
            </a:endParaRPr>
          </a:p>
        </p:txBody>
      </p:sp>
      <p:grpSp>
        <p:nvGrpSpPr>
          <p:cNvPr id="2" name="Group 1"/>
          <p:cNvGrpSpPr/>
          <p:nvPr/>
        </p:nvGrpSpPr>
        <p:grpSpPr>
          <a:xfrm>
            <a:off x="-1" y="5234538"/>
            <a:ext cx="7582143" cy="479582"/>
            <a:chOff x="-1" y="5234538"/>
            <a:chExt cx="7582143" cy="479582"/>
          </a:xfrm>
        </p:grpSpPr>
        <p:sp>
          <p:nvSpPr>
            <p:cNvPr id="33" name="Rectangle 13"/>
            <p:cNvSpPr/>
            <p:nvPr/>
          </p:nvSpPr>
          <p:spPr>
            <a:xfrm>
              <a:off x="-1" y="523453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4" name="TextBox 33"/>
            <p:cNvSpPr txBox="1"/>
            <p:nvPr/>
          </p:nvSpPr>
          <p:spPr>
            <a:xfrm>
              <a:off x="2719970" y="5252455"/>
              <a:ext cx="4592796" cy="461665"/>
            </a:xfrm>
            <a:prstGeom prst="rect">
              <a:avLst/>
            </a:prstGeom>
            <a:noFill/>
          </p:spPr>
          <p:txBody>
            <a:bodyPr wrap="square" rtlCol="0" anchor="ctr" anchorCtr="0">
              <a:spAutoFit/>
            </a:bodyPr>
            <a:lstStyle/>
            <a:p>
              <a:pPr algn="r"/>
              <a:r>
                <a:rPr lang="ko-KR" altLang="en-US" sz="2400" dirty="0" smtClean="0">
                  <a:solidFill>
                    <a:schemeClr val="bg1"/>
                  </a:solidFill>
                  <a:latin typeface="Futura-Condensed-Normal" pitchFamily="2" charset="0"/>
                  <a:cs typeface="Futura Condensed"/>
                </a:rPr>
                <a:t>창의 컴퓨팅이란 무엇인가</a:t>
              </a:r>
              <a:r>
                <a:rPr lang="en-US" altLang="ko-KR" sz="2400" dirty="0" smtClean="0">
                  <a:solidFill>
                    <a:schemeClr val="bg1"/>
                  </a:solidFill>
                  <a:latin typeface="Futura-Condensed-Normal" pitchFamily="2" charset="0"/>
                  <a:cs typeface="Futura Condensed"/>
                </a:rPr>
                <a:t>?</a:t>
              </a:r>
              <a:endParaRPr lang="en-US" sz="2400" dirty="0">
                <a:solidFill>
                  <a:schemeClr val="bg1"/>
                </a:solidFill>
                <a:latin typeface="Futura-Condensed-Normal" pitchFamily="2" charset="0"/>
                <a:cs typeface="Futura Condensed"/>
              </a:endParaRPr>
            </a:p>
          </p:txBody>
        </p:sp>
      </p:grpSp>
    </p:spTree>
    <p:extLst>
      <p:ext uri="{BB962C8B-B14F-4D97-AF65-F5344CB8AC3E}">
        <p14:creationId xmlns="" xmlns:p14="http://schemas.microsoft.com/office/powerpoint/2010/main" val="1096141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6378" y="4028850"/>
            <a:ext cx="7596022" cy="479583"/>
            <a:chOff x="176378" y="4028850"/>
            <a:chExt cx="7596022" cy="479583"/>
          </a:xfrm>
        </p:grpSpPr>
        <p:sp>
          <p:nvSpPr>
            <p:cNvPr id="57" name="Rectangle 13"/>
            <p:cNvSpPr/>
            <p:nvPr/>
          </p:nvSpPr>
          <p:spPr>
            <a:xfrm flipH="1">
              <a:off x="176378" y="4028850"/>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58" name="TextBox 57"/>
            <p:cNvSpPr txBox="1"/>
            <p:nvPr/>
          </p:nvSpPr>
          <p:spPr>
            <a:xfrm flipH="1">
              <a:off x="452116" y="4046768"/>
              <a:ext cx="4356103" cy="461665"/>
            </a:xfrm>
            <a:prstGeom prst="rect">
              <a:avLst/>
            </a:prstGeom>
            <a:noFill/>
          </p:spPr>
          <p:txBody>
            <a:bodyPr wrap="square" rtlCol="0" anchor="ctr" anchorCtr="0">
              <a:spAutoFit/>
            </a:bodyPr>
            <a:lstStyle/>
            <a:p>
              <a:r>
                <a:rPr lang="ko-KR" altLang="en-US" sz="2400" dirty="0" smtClean="0">
                  <a:solidFill>
                    <a:schemeClr val="bg1"/>
                  </a:solidFill>
                  <a:latin typeface="Futura-Condensed-Normal" pitchFamily="2" charset="0"/>
                  <a:cs typeface="Futura Condensed"/>
                </a:rPr>
                <a:t>본 </a:t>
              </a:r>
              <a:r>
                <a:rPr lang="ko-KR" altLang="en-US" sz="2400" dirty="0" smtClean="0">
                  <a:solidFill>
                    <a:schemeClr val="bg1"/>
                  </a:solidFill>
                  <a:latin typeface="Futura-Condensed-Normal" pitchFamily="2" charset="0"/>
                  <a:cs typeface="Futura Condensed"/>
                </a:rPr>
                <a:t>교과과정 안내서는 무엇인가</a:t>
              </a:r>
              <a:r>
                <a:rPr lang="en-US" altLang="ko-KR" sz="2400" dirty="0" smtClean="0">
                  <a:solidFill>
                    <a:schemeClr val="bg1"/>
                  </a:solidFill>
                  <a:latin typeface="Futura-Condensed-Normal" pitchFamily="2" charset="0"/>
                  <a:cs typeface="Futura Condensed"/>
                </a:rPr>
                <a:t>?</a:t>
              </a:r>
              <a:endParaRPr lang="en-US" sz="2400" dirty="0">
                <a:solidFill>
                  <a:schemeClr val="bg1"/>
                </a:solidFill>
                <a:latin typeface="Futura-Condensed-Normal" pitchFamily="2" charset="0"/>
                <a:cs typeface="Futura Condensed"/>
              </a:endParaRPr>
            </a:p>
          </p:txBody>
        </p:sp>
      </p:grpSp>
      <p:grpSp>
        <p:nvGrpSpPr>
          <p:cNvPr id="2" name="Group 1"/>
          <p:cNvGrpSpPr/>
          <p:nvPr/>
        </p:nvGrpSpPr>
        <p:grpSpPr>
          <a:xfrm>
            <a:off x="176378" y="666033"/>
            <a:ext cx="7596022" cy="479582"/>
            <a:chOff x="176378" y="666033"/>
            <a:chExt cx="7596022" cy="479582"/>
          </a:xfrm>
        </p:grpSpPr>
        <p:sp>
          <p:nvSpPr>
            <p:cNvPr id="53" name="Rectangle 13"/>
            <p:cNvSpPr/>
            <p:nvPr/>
          </p:nvSpPr>
          <p:spPr>
            <a:xfrm flipH="1">
              <a:off x="176378" y="666033"/>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54" name="TextBox 53"/>
            <p:cNvSpPr txBox="1"/>
            <p:nvPr/>
          </p:nvSpPr>
          <p:spPr>
            <a:xfrm flipH="1">
              <a:off x="452118" y="683950"/>
              <a:ext cx="2110950" cy="461665"/>
            </a:xfrm>
            <a:prstGeom prst="rect">
              <a:avLst/>
            </a:prstGeom>
            <a:noFill/>
          </p:spPr>
          <p:txBody>
            <a:bodyPr wrap="square" rtlCol="0" anchor="ctr" anchorCtr="0">
              <a:spAutoFit/>
            </a:bodyPr>
            <a:lstStyle/>
            <a:p>
              <a:r>
                <a:rPr lang="ko-KR" altLang="en-US" sz="2400" dirty="0" smtClean="0">
                  <a:solidFill>
                    <a:schemeClr val="bg1"/>
                  </a:solidFill>
                  <a:latin typeface="Futura-Condensed-Normal" pitchFamily="2" charset="0"/>
                  <a:cs typeface="Futura Condensed"/>
                </a:rPr>
                <a:t>스크래치란</a:t>
              </a:r>
              <a:r>
                <a:rPr lang="en-US" altLang="ko-KR" sz="2400" dirty="0" smtClean="0">
                  <a:solidFill>
                    <a:schemeClr val="bg1"/>
                  </a:solidFill>
                  <a:latin typeface="Futura-Condensed-Normal" pitchFamily="2" charset="0"/>
                  <a:cs typeface="Futura Condensed"/>
                </a:rPr>
                <a:t>? </a:t>
              </a:r>
              <a:endParaRPr lang="en-US" sz="2400" dirty="0">
                <a:solidFill>
                  <a:schemeClr val="bg1"/>
                </a:solidFill>
                <a:latin typeface="Futura-Condensed-Normal" pitchFamily="2" charset="0"/>
                <a:cs typeface="Futura Condensed"/>
              </a:endParaRPr>
            </a:p>
          </p:txBody>
        </p:sp>
      </p:grpSp>
      <p:grpSp>
        <p:nvGrpSpPr>
          <p:cNvPr id="43" name="Group 42"/>
          <p:cNvGrpSpPr/>
          <p:nvPr/>
        </p:nvGrpSpPr>
        <p:grpSpPr>
          <a:xfrm>
            <a:off x="457202" y="6995636"/>
            <a:ext cx="6912621" cy="2733125"/>
            <a:chOff x="457202" y="5445628"/>
            <a:chExt cx="6912621" cy="2733125"/>
          </a:xfrm>
        </p:grpSpPr>
        <p:grpSp>
          <p:nvGrpSpPr>
            <p:cNvPr id="44" name="Group 43"/>
            <p:cNvGrpSpPr/>
            <p:nvPr/>
          </p:nvGrpSpPr>
          <p:grpSpPr>
            <a:xfrm>
              <a:off x="457202" y="5445628"/>
              <a:ext cx="6912621" cy="1565490"/>
              <a:chOff x="457202" y="7608030"/>
              <a:chExt cx="6912621" cy="1565490"/>
            </a:xfrm>
          </p:grpSpPr>
          <p:grpSp>
            <p:nvGrpSpPr>
              <p:cNvPr id="49" name="Group 48"/>
              <p:cNvGrpSpPr/>
              <p:nvPr/>
            </p:nvGrpSpPr>
            <p:grpSpPr>
              <a:xfrm>
                <a:off x="457202" y="7608628"/>
                <a:ext cx="1669098" cy="1564892"/>
                <a:chOff x="-6478313" y="5284345"/>
                <a:chExt cx="1669098" cy="1564892"/>
              </a:xfrm>
            </p:grpSpPr>
            <p:sp>
              <p:nvSpPr>
                <p:cNvPr id="71" name="Oval 70"/>
                <p:cNvSpPr/>
                <p:nvPr/>
              </p:nvSpPr>
              <p:spPr>
                <a:xfrm>
                  <a:off x="-6426211" y="5284345"/>
                  <a:ext cx="1564892" cy="1564892"/>
                </a:xfrm>
                <a:prstGeom prst="ellipse">
                  <a:avLst/>
                </a:prstGeom>
                <a:solidFill>
                  <a:srgbClr val="1B93D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72" name="TextBox 71"/>
                <p:cNvSpPr txBox="1"/>
                <p:nvPr/>
              </p:nvSpPr>
              <p:spPr>
                <a:xfrm>
                  <a:off x="-6478313" y="5697462"/>
                  <a:ext cx="1669098" cy="707886"/>
                </a:xfrm>
                <a:prstGeom prst="rect">
                  <a:avLst/>
                </a:prstGeom>
                <a:noFill/>
                <a:ln w="6350" cmpd="sng">
                  <a:noFill/>
                  <a:prstDash val="dash"/>
                </a:ln>
              </p:spPr>
              <p:txBody>
                <a:bodyPr wrap="square" numCol="1" rtlCol="0">
                  <a:spAutoFit/>
                </a:bodyPr>
                <a:lstStyle/>
                <a:p>
                  <a:pPr algn="ctr"/>
                  <a:r>
                    <a:rPr lang="en-US" sz="2000" dirty="0" smtClean="0">
                      <a:solidFill>
                        <a:srgbClr val="FFFFFF"/>
                      </a:solidFill>
                      <a:latin typeface="Futura-Condensed-Normal" pitchFamily="2" charset="0"/>
                      <a:cs typeface="Futura Condensed"/>
                    </a:rPr>
                    <a:t>PRINCIPLE #1:</a:t>
                  </a:r>
                </a:p>
                <a:p>
                  <a:pPr algn="ctr"/>
                  <a:r>
                    <a:rPr lang="en-US" sz="2000" dirty="0" smtClean="0">
                      <a:solidFill>
                        <a:srgbClr val="FFFFFF"/>
                      </a:solidFill>
                      <a:latin typeface="Futura-Condensed-Normal" pitchFamily="2" charset="0"/>
                      <a:cs typeface="Futura Condensed"/>
                    </a:rPr>
                    <a:t>CREATING</a:t>
                  </a:r>
                </a:p>
              </p:txBody>
            </p:sp>
          </p:grpSp>
          <p:grpSp>
            <p:nvGrpSpPr>
              <p:cNvPr id="50" name="Group 49"/>
              <p:cNvGrpSpPr/>
              <p:nvPr/>
            </p:nvGrpSpPr>
            <p:grpSpPr>
              <a:xfrm>
                <a:off x="2205043" y="7608628"/>
                <a:ext cx="1669098" cy="1564892"/>
                <a:chOff x="-4718108" y="5284345"/>
                <a:chExt cx="1669098" cy="1564892"/>
              </a:xfrm>
            </p:grpSpPr>
            <p:sp>
              <p:nvSpPr>
                <p:cNvPr id="69" name="Oval 68"/>
                <p:cNvSpPr/>
                <p:nvPr/>
              </p:nvSpPr>
              <p:spPr>
                <a:xfrm>
                  <a:off x="-4666006" y="5284345"/>
                  <a:ext cx="1564892" cy="1564892"/>
                </a:xfrm>
                <a:prstGeom prst="ellipse">
                  <a:avLst/>
                </a:prstGeom>
                <a:solidFill>
                  <a:srgbClr val="AA28B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70" name="TextBox 69"/>
                <p:cNvSpPr txBox="1"/>
                <p:nvPr/>
              </p:nvSpPr>
              <p:spPr>
                <a:xfrm>
                  <a:off x="-4718108" y="5697465"/>
                  <a:ext cx="1669098" cy="707886"/>
                </a:xfrm>
                <a:prstGeom prst="rect">
                  <a:avLst/>
                </a:prstGeom>
                <a:noFill/>
                <a:ln w="6350" cmpd="sng">
                  <a:noFill/>
                  <a:prstDash val="dash"/>
                </a:ln>
              </p:spPr>
              <p:txBody>
                <a:bodyPr wrap="square" numCol="1" rtlCol="0">
                  <a:spAutoFit/>
                </a:bodyPr>
                <a:lstStyle/>
                <a:p>
                  <a:pPr algn="ctr"/>
                  <a:r>
                    <a:rPr lang="en-US" sz="2000" dirty="0" smtClean="0">
                      <a:solidFill>
                        <a:srgbClr val="FFFFFF"/>
                      </a:solidFill>
                      <a:latin typeface="Futura-Condensed-Normal" pitchFamily="2" charset="0"/>
                      <a:cs typeface="Futura Condensed"/>
                    </a:rPr>
                    <a:t>PRINCIPLE #2:</a:t>
                  </a:r>
                </a:p>
                <a:p>
                  <a:pPr algn="ctr"/>
                  <a:r>
                    <a:rPr lang="en-US" sz="2000" dirty="0" smtClean="0">
                      <a:solidFill>
                        <a:srgbClr val="FFFFFF"/>
                      </a:solidFill>
                      <a:latin typeface="Futura-Condensed-Normal" pitchFamily="2" charset="0"/>
                      <a:cs typeface="Futura Condensed"/>
                    </a:rPr>
                    <a:t>PERSONALIZING</a:t>
                  </a:r>
                </a:p>
              </p:txBody>
            </p:sp>
          </p:grpSp>
          <p:grpSp>
            <p:nvGrpSpPr>
              <p:cNvPr id="56" name="Group 55"/>
              <p:cNvGrpSpPr/>
              <p:nvPr/>
            </p:nvGrpSpPr>
            <p:grpSpPr>
              <a:xfrm>
                <a:off x="3952884" y="7608628"/>
                <a:ext cx="1669098" cy="1564892"/>
                <a:chOff x="-2957903" y="5284345"/>
                <a:chExt cx="1669098" cy="1564892"/>
              </a:xfrm>
            </p:grpSpPr>
            <p:sp>
              <p:nvSpPr>
                <p:cNvPr id="65" name="Oval 64"/>
                <p:cNvSpPr/>
                <p:nvPr/>
              </p:nvSpPr>
              <p:spPr>
                <a:xfrm>
                  <a:off x="-2905801" y="5284345"/>
                  <a:ext cx="1564892" cy="1564892"/>
                </a:xfrm>
                <a:prstGeom prst="ellipse">
                  <a:avLst/>
                </a:prstGeom>
                <a:solidFill>
                  <a:srgbClr val="50AB0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67" name="TextBox 66"/>
                <p:cNvSpPr txBox="1"/>
                <p:nvPr/>
              </p:nvSpPr>
              <p:spPr>
                <a:xfrm>
                  <a:off x="-2957903" y="5697464"/>
                  <a:ext cx="1669098" cy="707886"/>
                </a:xfrm>
                <a:prstGeom prst="rect">
                  <a:avLst/>
                </a:prstGeom>
                <a:noFill/>
                <a:ln w="6350" cmpd="sng">
                  <a:noFill/>
                  <a:prstDash val="dash"/>
                </a:ln>
              </p:spPr>
              <p:txBody>
                <a:bodyPr wrap="square" numCol="1" rtlCol="0">
                  <a:spAutoFit/>
                </a:bodyPr>
                <a:lstStyle/>
                <a:p>
                  <a:pPr algn="ctr"/>
                  <a:r>
                    <a:rPr lang="en-US" sz="2000" dirty="0" smtClean="0">
                      <a:solidFill>
                        <a:srgbClr val="FFFFFF"/>
                      </a:solidFill>
                      <a:latin typeface="Futura-Condensed-Normal" pitchFamily="2" charset="0"/>
                      <a:cs typeface="Futura Condensed"/>
                    </a:rPr>
                    <a:t>PRINCIPLE #3:</a:t>
                  </a:r>
                </a:p>
                <a:p>
                  <a:pPr algn="ctr"/>
                  <a:r>
                    <a:rPr lang="en-US" sz="2000" dirty="0" smtClean="0">
                      <a:solidFill>
                        <a:srgbClr val="FFFFFF"/>
                      </a:solidFill>
                      <a:latin typeface="Futura-Condensed-Normal" pitchFamily="2" charset="0"/>
                      <a:cs typeface="Futura Condensed"/>
                    </a:rPr>
                    <a:t>SHARING</a:t>
                  </a:r>
                </a:p>
              </p:txBody>
            </p:sp>
          </p:grpSp>
          <p:grpSp>
            <p:nvGrpSpPr>
              <p:cNvPr id="59" name="Group 58"/>
              <p:cNvGrpSpPr/>
              <p:nvPr/>
            </p:nvGrpSpPr>
            <p:grpSpPr>
              <a:xfrm>
                <a:off x="5700725" y="7608030"/>
                <a:ext cx="1669098" cy="1564892"/>
                <a:chOff x="-1197697" y="5284345"/>
                <a:chExt cx="1669098" cy="1564892"/>
              </a:xfrm>
            </p:grpSpPr>
            <p:sp>
              <p:nvSpPr>
                <p:cNvPr id="62" name="Oval 61"/>
                <p:cNvSpPr/>
                <p:nvPr/>
              </p:nvSpPr>
              <p:spPr>
                <a:xfrm>
                  <a:off x="-1145595" y="5284345"/>
                  <a:ext cx="1564892" cy="1564892"/>
                </a:xfrm>
                <a:prstGeom prst="ellipse">
                  <a:avLst/>
                </a:prstGeom>
                <a:solidFill>
                  <a:srgbClr val="EA6A0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64" name="TextBox 63"/>
                <p:cNvSpPr txBox="1"/>
                <p:nvPr/>
              </p:nvSpPr>
              <p:spPr>
                <a:xfrm>
                  <a:off x="-1197697" y="5697468"/>
                  <a:ext cx="1669098" cy="707886"/>
                </a:xfrm>
                <a:prstGeom prst="rect">
                  <a:avLst/>
                </a:prstGeom>
                <a:noFill/>
                <a:ln w="6350" cmpd="sng">
                  <a:noFill/>
                  <a:prstDash val="dash"/>
                </a:ln>
              </p:spPr>
              <p:txBody>
                <a:bodyPr wrap="square" numCol="1" rtlCol="0">
                  <a:spAutoFit/>
                </a:bodyPr>
                <a:lstStyle/>
                <a:p>
                  <a:pPr algn="ctr"/>
                  <a:r>
                    <a:rPr lang="en-US" sz="2000" dirty="0" smtClean="0">
                      <a:solidFill>
                        <a:srgbClr val="FFFFFF"/>
                      </a:solidFill>
                      <a:latin typeface="Futura-Condensed-Normal" pitchFamily="2" charset="0"/>
                      <a:cs typeface="Futura Condensed"/>
                    </a:rPr>
                    <a:t>PRINCIPLE #4:</a:t>
                  </a:r>
                </a:p>
                <a:p>
                  <a:pPr algn="ctr"/>
                  <a:r>
                    <a:rPr lang="en-US" sz="2000" dirty="0" smtClean="0">
                      <a:solidFill>
                        <a:srgbClr val="FFFFFF"/>
                      </a:solidFill>
                      <a:latin typeface="Futura-Condensed-Normal" pitchFamily="2" charset="0"/>
                      <a:cs typeface="Futura Condensed"/>
                    </a:rPr>
                    <a:t>REFLECTING</a:t>
                  </a:r>
                </a:p>
              </p:txBody>
            </p:sp>
          </p:grpSp>
        </p:grpSp>
        <p:sp>
          <p:nvSpPr>
            <p:cNvPr id="45" name="Rectangle 44"/>
            <p:cNvSpPr/>
            <p:nvPr/>
          </p:nvSpPr>
          <p:spPr>
            <a:xfrm>
              <a:off x="509304" y="7163090"/>
              <a:ext cx="1564892" cy="1015663"/>
            </a:xfrm>
            <a:prstGeom prst="rect">
              <a:avLst/>
            </a:prstGeom>
          </p:spPr>
          <p:txBody>
            <a:bodyPr wrap="square">
              <a:spAutoFit/>
            </a:bodyPr>
            <a:lstStyle/>
            <a:p>
              <a:pPr lvl="0" algn="ctr"/>
              <a:r>
                <a:rPr lang="en-US" sz="1200" dirty="0">
                  <a:latin typeface="Futura-Condensed-Normal" pitchFamily="2" charset="0"/>
                  <a:cs typeface="Futura Condensed"/>
                </a:rPr>
                <a:t>Offer opportunities for learners to engage in designing and making, not just </a:t>
              </a:r>
              <a:r>
                <a:rPr lang="en-US" sz="1200" dirty="0" smtClean="0">
                  <a:latin typeface="Futura-Condensed-Normal" pitchFamily="2" charset="0"/>
                  <a:cs typeface="Futura Condensed"/>
                </a:rPr>
                <a:t>listening, observing, and using</a:t>
              </a:r>
              <a:r>
                <a:rPr lang="en-US" sz="1200" dirty="0">
                  <a:latin typeface="Futura-Condensed-Normal" pitchFamily="2" charset="0"/>
                  <a:cs typeface="Futura Condensed"/>
                </a:rPr>
                <a:t>.</a:t>
              </a:r>
            </a:p>
          </p:txBody>
        </p:sp>
        <p:sp>
          <p:nvSpPr>
            <p:cNvPr id="46" name="Rectangle 45"/>
            <p:cNvSpPr/>
            <p:nvPr/>
          </p:nvSpPr>
          <p:spPr>
            <a:xfrm>
              <a:off x="2205043" y="7163097"/>
              <a:ext cx="1616994" cy="830997"/>
            </a:xfrm>
            <a:prstGeom prst="rect">
              <a:avLst/>
            </a:prstGeom>
          </p:spPr>
          <p:txBody>
            <a:bodyPr wrap="square">
              <a:spAutoFit/>
            </a:bodyPr>
            <a:lstStyle/>
            <a:p>
              <a:pPr algn="ctr"/>
              <a:r>
                <a:rPr lang="en-US" sz="1200" dirty="0">
                  <a:latin typeface="Futura-Condensed-Normal" pitchFamily="2" charset="0"/>
                  <a:cs typeface="Futura Condensed"/>
                </a:rPr>
                <a:t>Offer opportunities for learners to engage in activities that are personally meaningful and relevant.</a:t>
              </a:r>
            </a:p>
          </p:txBody>
        </p:sp>
        <p:sp>
          <p:nvSpPr>
            <p:cNvPr id="47" name="Rectangle 46"/>
            <p:cNvSpPr/>
            <p:nvPr/>
          </p:nvSpPr>
          <p:spPr>
            <a:xfrm>
              <a:off x="3952884" y="7163094"/>
              <a:ext cx="1669098" cy="830997"/>
            </a:xfrm>
            <a:prstGeom prst="rect">
              <a:avLst/>
            </a:prstGeom>
          </p:spPr>
          <p:txBody>
            <a:bodyPr wrap="square">
              <a:spAutoFit/>
            </a:bodyPr>
            <a:lstStyle/>
            <a:p>
              <a:pPr lvl="0" algn="ctr"/>
              <a:r>
                <a:rPr lang="en-US" sz="1200" dirty="0">
                  <a:latin typeface="Futura-Condensed-Normal" pitchFamily="2" charset="0"/>
                  <a:cs typeface="Futura Condensed"/>
                </a:rPr>
                <a:t>Offer opportunities for learners to engage in interactions with others as audience, coaches, and co-creators.</a:t>
              </a:r>
            </a:p>
          </p:txBody>
        </p:sp>
        <p:sp>
          <p:nvSpPr>
            <p:cNvPr id="48" name="Rectangle 47"/>
            <p:cNvSpPr/>
            <p:nvPr/>
          </p:nvSpPr>
          <p:spPr>
            <a:xfrm>
              <a:off x="5752827" y="7162535"/>
              <a:ext cx="1616996" cy="646331"/>
            </a:xfrm>
            <a:prstGeom prst="rect">
              <a:avLst/>
            </a:prstGeom>
          </p:spPr>
          <p:txBody>
            <a:bodyPr wrap="square">
              <a:spAutoFit/>
            </a:bodyPr>
            <a:lstStyle/>
            <a:p>
              <a:pPr lvl="0" algn="ctr"/>
              <a:r>
                <a:rPr lang="en-US" sz="1200" dirty="0">
                  <a:latin typeface="Futura-Condensed-Normal" pitchFamily="2" charset="0"/>
                  <a:cs typeface="Futura Condensed"/>
                </a:rPr>
                <a:t>Offer opportunities for learners to review and rethink their creative practices.</a:t>
              </a:r>
            </a:p>
          </p:txBody>
        </p:sp>
      </p:grpSp>
      <p:sp>
        <p:nvSpPr>
          <p:cNvPr id="73" name="TextBox 72"/>
          <p:cNvSpPr txBox="1"/>
          <p:nvPr/>
        </p:nvSpPr>
        <p:spPr>
          <a:xfrm>
            <a:off x="478207" y="4736372"/>
            <a:ext cx="6853132" cy="2462213"/>
          </a:xfrm>
          <a:prstGeom prst="rect">
            <a:avLst/>
          </a:prstGeom>
          <a:noFill/>
          <a:ln w="12700" cmpd="sng">
            <a:noFill/>
            <a:prstDash val="dash"/>
          </a:ln>
        </p:spPr>
        <p:txBody>
          <a:bodyPr wrap="square" rtlCol="0">
            <a:spAutoFit/>
          </a:bodyPr>
          <a:lstStyle/>
          <a:p>
            <a:pPr algn="just"/>
            <a:r>
              <a:rPr lang="ko-KR" altLang="en-US" sz="1400" dirty="0" smtClean="0">
                <a:latin typeface="Futura-Condensed-Normal" pitchFamily="2" charset="0"/>
                <a:cs typeface="Futura Condensed"/>
              </a:rPr>
              <a:t>스크래치 프로그래밍 언어를 사용하여 창의 컴퓨팅을 처음 경험하는 아이디어</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전략</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활동들을 본 교과과정 안내서는 담고 있다</a:t>
            </a:r>
            <a:r>
              <a:rPr lang="en-US" altLang="ko-KR" sz="1400" dirty="0" smtClean="0">
                <a:latin typeface="Futura-Condensed-Normal" pitchFamily="2" charset="0"/>
                <a:cs typeface="Futura Condensed"/>
              </a:rPr>
              <a:t>. </a:t>
            </a:r>
            <a:r>
              <a:rPr lang="ko-KR" altLang="en-US" sz="1400" smtClean="0">
                <a:latin typeface="Futura-Condensed-Normal" pitchFamily="2" charset="0"/>
                <a:cs typeface="Futura Condensed"/>
              </a:rPr>
              <a:t>안내서의 활동은 </a:t>
            </a:r>
            <a:endParaRPr lang="en-US" sz="1400" dirty="0" smtClean="0">
              <a:latin typeface="Futura-Condensed-Normal" pitchFamily="2" charset="0"/>
              <a:cs typeface="Futura Condensed"/>
            </a:endParaRPr>
          </a:p>
          <a:p>
            <a:pPr algn="just"/>
            <a:r>
              <a:rPr lang="en-US" sz="1400" dirty="0" smtClean="0">
                <a:latin typeface="Futura-Condensed-Normal" pitchFamily="2" charset="0"/>
                <a:cs typeface="Futura Condensed"/>
              </a:rPr>
              <a:t>This </a:t>
            </a:r>
            <a:r>
              <a:rPr lang="en-US" sz="1400" dirty="0">
                <a:latin typeface="Futura-Condensed-Normal" pitchFamily="2" charset="0"/>
                <a:cs typeface="Futura Condensed"/>
              </a:rPr>
              <a:t>guide is a collection of ideas, strategies, and activities for an introductory creative computing experience using the Scratch programming </a:t>
            </a:r>
            <a:r>
              <a:rPr lang="en-US" sz="1400" dirty="0" smtClean="0">
                <a:latin typeface="Futura-Condensed-Normal" pitchFamily="2" charset="0"/>
                <a:cs typeface="Futura Condensed"/>
              </a:rPr>
              <a:t>language. The </a:t>
            </a:r>
            <a:r>
              <a:rPr lang="en-US" sz="1400" dirty="0">
                <a:latin typeface="Futura-Condensed-Normal" pitchFamily="2" charset="0"/>
                <a:cs typeface="Futura Condensed"/>
              </a:rPr>
              <a:t>activities are designed to support familiarity and increasing fluency with computational creativity and computational thinking. In particular, the activities encourage exploration of key computational thinking concepts (sequence, loops, parallelism, events, conditionals, operators, data) and key computational thinking practices (experimenting and iterating, testing and debugging, reusing and remixing, abstracting and modularizing). Learn more about computational </a:t>
            </a:r>
            <a:r>
              <a:rPr lang="en-US" sz="1400" dirty="0" smtClean="0">
                <a:latin typeface="Futura-Condensed-Normal" pitchFamily="2" charset="0"/>
                <a:cs typeface="Futura Condensed"/>
              </a:rPr>
              <a:t>thinking – what </a:t>
            </a:r>
            <a:r>
              <a:rPr lang="en-US" sz="1400" dirty="0">
                <a:latin typeface="Futura-Condensed-Normal" pitchFamily="2" charset="0"/>
                <a:cs typeface="Futura Condensed"/>
              </a:rPr>
              <a:t>it is and how to assess its development in </a:t>
            </a:r>
            <a:r>
              <a:rPr lang="en-US" sz="1400" dirty="0" smtClean="0">
                <a:latin typeface="Futura-Condensed-Normal" pitchFamily="2" charset="0"/>
                <a:cs typeface="Futura Condensed"/>
              </a:rPr>
              <a:t>learners – from </a:t>
            </a:r>
            <a:r>
              <a:rPr lang="en-US" sz="1400" dirty="0">
                <a:latin typeface="Futura-Condensed-Normal" pitchFamily="2" charset="0"/>
                <a:cs typeface="Futura Condensed"/>
              </a:rPr>
              <a:t>resources in the appendix or by visiting http://scratched.gse.harvard.edu/</a:t>
            </a:r>
            <a:r>
              <a:rPr lang="en-US" sz="1400" dirty="0" err="1" smtClean="0">
                <a:latin typeface="Futura-Condensed-Normal" pitchFamily="2" charset="0"/>
                <a:cs typeface="Futura Condensed"/>
              </a:rPr>
              <a:t>ct</a:t>
            </a:r>
            <a:endParaRPr lang="en-US" sz="1400" dirty="0" smtClean="0">
              <a:latin typeface="Futura-Condensed-Normal" pitchFamily="2" charset="0"/>
              <a:cs typeface="Futura Condensed"/>
            </a:endParaRPr>
          </a:p>
          <a:p>
            <a:pPr algn="just"/>
            <a:endParaRPr lang="en-US" sz="1400" dirty="0">
              <a:latin typeface="Futura-Condensed-Normal" pitchFamily="2" charset="0"/>
              <a:cs typeface="Futura Condensed"/>
            </a:endParaRPr>
          </a:p>
          <a:p>
            <a:pPr algn="just"/>
            <a:r>
              <a:rPr lang="en-US" sz="1400" dirty="0">
                <a:latin typeface="Futura-Condensed-Normal" pitchFamily="2" charset="0"/>
                <a:cs typeface="Futura Condensed"/>
              </a:rPr>
              <a:t>Inspired by constructionist approaches to learning, the activities in this guide emphasize the following principles:</a:t>
            </a:r>
          </a:p>
        </p:txBody>
      </p:sp>
      <p:sp>
        <p:nvSpPr>
          <p:cNvPr id="106" name="Rectangle 105"/>
          <p:cNvSpPr/>
          <p:nvPr/>
        </p:nvSpPr>
        <p:spPr>
          <a:xfrm>
            <a:off x="4241799" y="1360694"/>
            <a:ext cx="3089539" cy="2677656"/>
          </a:xfrm>
          <a:prstGeom prst="rect">
            <a:avLst/>
          </a:prstGeom>
        </p:spPr>
        <p:txBody>
          <a:bodyPr wrap="square">
            <a:spAutoFit/>
          </a:bodyPr>
          <a:lstStyle/>
          <a:p>
            <a:pPr algn="just"/>
            <a:r>
              <a:rPr lang="ko-KR" altLang="en-US" sz="1400" dirty="0" smtClean="0">
                <a:latin typeface="Futura-Condensed-Normal" pitchFamily="2" charset="0"/>
                <a:cs typeface="Futura Condensed"/>
              </a:rPr>
              <a:t>창의 컴퓨팅을 위한 많은 도구가 있다</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본 교육과정 안내로 </a:t>
            </a:r>
            <a:r>
              <a:rPr lang="en-US" altLang="ko-KR" sz="1400" dirty="0" smtClean="0">
                <a:latin typeface="Futura-Condensed-Normal" pitchFamily="2" charset="0"/>
                <a:cs typeface="Futura Condensed"/>
              </a:rPr>
              <a:t>MIT </a:t>
            </a:r>
            <a:r>
              <a:rPr lang="ko-KR" altLang="en-US" sz="1400" dirty="0" err="1" smtClean="0">
                <a:latin typeface="Futura-Condensed-Normal" pitchFamily="2" charset="0"/>
                <a:cs typeface="Futura Condensed"/>
              </a:rPr>
              <a:t>미디어랩</a:t>
            </a:r>
            <a:r>
              <a:rPr lang="ko-KR" altLang="en-US" sz="1400" dirty="0" smtClean="0">
                <a:latin typeface="Futura-Condensed-Normal" pitchFamily="2" charset="0"/>
                <a:cs typeface="Futura Condensed"/>
              </a:rPr>
              <a:t> 연구원이 개발한 무료 컴퓨터 프로그래밍 언어인 스크래치</a:t>
            </a:r>
            <a:r>
              <a:rPr lang="en-US" altLang="ko-KR" sz="1400" dirty="0" smtClean="0">
                <a:latin typeface="Futura-Condensed-Normal" pitchFamily="2" charset="0"/>
                <a:cs typeface="Futura Condensed"/>
              </a:rPr>
              <a:t>(Scratch)</a:t>
            </a:r>
            <a:r>
              <a:rPr lang="ko-KR" altLang="en-US" sz="1400" dirty="0" smtClean="0">
                <a:latin typeface="Futura-Condensed-Normal" pitchFamily="2" charset="0"/>
                <a:cs typeface="Futura Condensed"/>
              </a:rPr>
              <a:t>를 사용한다</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스크래치를 사용하여 애니메이션</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이야기</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게임 등 다양한 </a:t>
            </a:r>
            <a:r>
              <a:rPr lang="ko-KR" altLang="en-US" sz="1400" dirty="0" err="1" smtClean="0">
                <a:latin typeface="Futura-Condensed-Normal" pitchFamily="2" charset="0"/>
                <a:cs typeface="Futura Condensed"/>
              </a:rPr>
              <a:t>인터랙티브</a:t>
            </a:r>
            <a:r>
              <a:rPr lang="ko-KR" altLang="en-US" sz="1400" dirty="0" smtClean="0">
                <a:latin typeface="Futura-Condensed-Normal" pitchFamily="2" charset="0"/>
                <a:cs typeface="Futura Condensed"/>
              </a:rPr>
              <a:t> 미디어 프로젝트를 만들고 온라인 커뮤니티의 다른 친구들과 공유한다</a:t>
            </a:r>
            <a:r>
              <a:rPr lang="en-US" altLang="ko-KR" sz="1400" dirty="0" smtClean="0">
                <a:latin typeface="Futura-Condensed-Normal" pitchFamily="2" charset="0"/>
                <a:cs typeface="Futura Condensed"/>
              </a:rPr>
              <a:t>.</a:t>
            </a:r>
            <a:r>
              <a:rPr lang="en-US" sz="1400" dirty="0" smtClean="0">
                <a:latin typeface="Futura-Condensed-Normal" pitchFamily="2" charset="0"/>
                <a:cs typeface="Futura Condensed"/>
              </a:rPr>
              <a:t> 2007</a:t>
            </a:r>
            <a:r>
              <a:rPr lang="ko-KR" altLang="en-US" sz="1400" dirty="0" smtClean="0">
                <a:latin typeface="Futura-Condensed-Normal" pitchFamily="2" charset="0"/>
                <a:cs typeface="Futura Condensed"/>
              </a:rPr>
              <a:t>년 </a:t>
            </a:r>
            <a:r>
              <a:rPr lang="en-US" altLang="ko-KR" sz="1400" dirty="0" smtClean="0">
                <a:latin typeface="Futura-Condensed-Normal" pitchFamily="2" charset="0"/>
                <a:cs typeface="Futura Condensed"/>
              </a:rPr>
              <a:t>5</a:t>
            </a:r>
            <a:r>
              <a:rPr lang="ko-KR" altLang="en-US" sz="1400" dirty="0" smtClean="0">
                <a:latin typeface="Futura-Condensed-Normal" pitchFamily="2" charset="0"/>
                <a:cs typeface="Futura Condensed"/>
              </a:rPr>
              <a:t>월 스크래치가 소개된 이래로 전세계 수십만의 사람들이 </a:t>
            </a:r>
            <a:r>
              <a:rPr lang="en-US" altLang="ko-KR" sz="1400" dirty="0" smtClean="0">
                <a:latin typeface="Futura-Condensed-Normal" pitchFamily="2" charset="0"/>
                <a:cs typeface="Futura Condensed"/>
              </a:rPr>
              <a:t>6</a:t>
            </a:r>
            <a:r>
              <a:rPr lang="ko-KR" altLang="en-US" sz="1400" dirty="0" smtClean="0">
                <a:latin typeface="Futura-Condensed-Normal" pitchFamily="2" charset="0"/>
                <a:cs typeface="Futura Condensed"/>
              </a:rPr>
              <a:t>백만 이상의 프로젝트를 생성했다</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p:txBody>
      </p:sp>
      <p:grpSp>
        <p:nvGrpSpPr>
          <p:cNvPr id="77" name="Group 76"/>
          <p:cNvGrpSpPr/>
          <p:nvPr/>
        </p:nvGrpSpPr>
        <p:grpSpPr>
          <a:xfrm>
            <a:off x="484862" y="1436113"/>
            <a:ext cx="3334525" cy="2284309"/>
            <a:chOff x="521923" y="1386521"/>
            <a:chExt cx="2298567" cy="1574628"/>
          </a:xfrm>
        </p:grpSpPr>
        <p:pic>
          <p:nvPicPr>
            <p:cNvPr id="79" name="Picture 78"/>
            <p:cNvPicPr>
              <a:picLocks noChangeAspect="1"/>
            </p:cNvPicPr>
            <p:nvPr/>
          </p:nvPicPr>
          <p:blipFill rotWithShape="1">
            <a:blip r:embed="rId3">
              <a:extLst>
                <a:ext uri="{BEBA8EAE-BF5A-486C-A8C5-ECC9F3942E4B}">
                  <a14:imgProps xmlns="" xmlns:a14="http://schemas.microsoft.com/office/drawing/2010/main">
                    <a14:imgLayer r:embed="rId4">
                      <a14:imgEffect>
                        <a14:brightnessContrast bright="30000" contrast="-40000"/>
                      </a14:imgEffect>
                    </a14:imgLayer>
                  </a14:imgProps>
                </a:ext>
              </a:extLst>
            </a:blip>
            <a:srcRect b="5595"/>
            <a:stretch/>
          </p:blipFill>
          <p:spPr>
            <a:xfrm>
              <a:off x="1616252" y="1389557"/>
              <a:ext cx="1204238" cy="753177"/>
            </a:xfrm>
            <a:prstGeom prst="rect">
              <a:avLst/>
            </a:prstGeom>
          </p:spPr>
        </p:pic>
        <p:pic>
          <p:nvPicPr>
            <p:cNvPr id="80" name="Picture 79"/>
            <p:cNvPicPr>
              <a:picLocks noChangeAspect="1"/>
            </p:cNvPicPr>
            <p:nvPr/>
          </p:nvPicPr>
          <p:blipFill rotWithShape="1">
            <a:blip r:embed="rId5">
              <a:alphaModFix/>
            </a:blip>
            <a:srcRect l="1601" t="7649" r="11813" b="5740"/>
            <a:stretch/>
          </p:blipFill>
          <p:spPr>
            <a:xfrm>
              <a:off x="521923" y="1386521"/>
              <a:ext cx="1047728" cy="1572052"/>
            </a:xfrm>
            <a:prstGeom prst="rect">
              <a:avLst/>
            </a:prstGeom>
          </p:spPr>
        </p:pic>
        <p:pic>
          <p:nvPicPr>
            <p:cNvPr id="81" name="Picture 80"/>
            <p:cNvPicPr>
              <a:picLocks noChangeAspect="1"/>
            </p:cNvPicPr>
            <p:nvPr/>
          </p:nvPicPr>
          <p:blipFill rotWithShape="1">
            <a:blip r:embed="rId6"/>
            <a:srcRect b="3061"/>
            <a:stretch/>
          </p:blipFill>
          <p:spPr>
            <a:xfrm>
              <a:off x="1616252" y="2187764"/>
              <a:ext cx="1204238" cy="773385"/>
            </a:xfrm>
            <a:prstGeom prst="rect">
              <a:avLst/>
            </a:prstGeom>
          </p:spPr>
        </p:pic>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2</a:t>
            </a:r>
            <a:endParaRPr lang="en-US" dirty="0">
              <a:latin typeface="Futura-Condensed-Normal" pitchFamily="2" charset="0"/>
            </a:endParaRPr>
          </a:p>
        </p:txBody>
      </p:sp>
    </p:spTree>
    <p:extLst>
      <p:ext uri="{BB962C8B-B14F-4D97-AF65-F5344CB8AC3E}">
        <p14:creationId xmlns="" xmlns:p14="http://schemas.microsoft.com/office/powerpoint/2010/main" val="2593035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1" y="658908"/>
            <a:ext cx="7823783" cy="479582"/>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29" name="Rectangle 28"/>
          <p:cNvSpPr/>
          <p:nvPr/>
        </p:nvSpPr>
        <p:spPr>
          <a:xfrm>
            <a:off x="457995" y="8352864"/>
            <a:ext cx="6854771" cy="1409617"/>
          </a:xfrm>
          <a:prstGeom prst="rect">
            <a:avLst/>
          </a:prstGeom>
        </p:spPr>
        <p:txBody>
          <a:bodyPr wrap="square">
            <a:spAutoFit/>
          </a:bodyPr>
          <a:lstStyle/>
          <a:p>
            <a:r>
              <a:rPr lang="en-US" sz="1400" dirty="0">
                <a:latin typeface="Futura-Condensed-Normal" pitchFamily="2" charset="0"/>
                <a:cs typeface="Futura Condensed"/>
              </a:rPr>
              <a:t>In addition to time and an openness to adventure, some important resources include</a:t>
            </a:r>
            <a:r>
              <a:rPr lang="en-US" sz="1400" dirty="0" smtClean="0">
                <a:latin typeface="Futura-Condensed-Normal" pitchFamily="2" charset="0"/>
                <a:cs typeface="Futura Condensed"/>
              </a:rPr>
              <a:t>:</a:t>
            </a:r>
            <a:endParaRPr lang="en-US" sz="600" u="sng" dirty="0">
              <a:latin typeface="Futura-Condensed-Normal" pitchFamily="2" charset="0"/>
              <a:cs typeface="Futura Condensed"/>
            </a:endParaRPr>
          </a:p>
          <a:p>
            <a:pPr marL="171450" indent="-171450">
              <a:lnSpc>
                <a:spcPct val="120000"/>
              </a:lnSpc>
              <a:buFont typeface="Lucida Grande"/>
              <a:buChar char="+"/>
            </a:pPr>
            <a:r>
              <a:rPr lang="en-US" sz="1200" b="1" dirty="0">
                <a:latin typeface="Futura-Condensed-Normal" pitchFamily="2" charset="0"/>
                <a:cs typeface="Futura Condensed"/>
              </a:rPr>
              <a:t>C</a:t>
            </a:r>
            <a:r>
              <a:rPr lang="en-US" sz="1200" b="1" dirty="0" smtClean="0">
                <a:latin typeface="Futura-Condensed-Normal" pitchFamily="2" charset="0"/>
                <a:cs typeface="Futura Condensed"/>
              </a:rPr>
              <a:t>omputers </a:t>
            </a:r>
            <a:r>
              <a:rPr lang="en-US" sz="1200" b="1" dirty="0">
                <a:latin typeface="Futura-Condensed-Normal" pitchFamily="2" charset="0"/>
                <a:cs typeface="Futura Condensed"/>
              </a:rPr>
              <a:t>with speakers </a:t>
            </a:r>
            <a:r>
              <a:rPr lang="en-US" sz="1200" dirty="0">
                <a:latin typeface="Futura-Condensed-Normal" pitchFamily="2" charset="0"/>
                <a:cs typeface="Futura Condensed"/>
              </a:rPr>
              <a:t>(and, optionally, microphones and webcams): for the computer-based design activities</a:t>
            </a:r>
          </a:p>
          <a:p>
            <a:pPr marL="171450" indent="-171450">
              <a:lnSpc>
                <a:spcPct val="120000"/>
              </a:lnSpc>
              <a:buFont typeface="Lucida Grande"/>
              <a:buChar char="+"/>
            </a:pPr>
            <a:r>
              <a:rPr lang="en-US" sz="1200" b="1" dirty="0">
                <a:latin typeface="Futura-Condensed-Normal" pitchFamily="2" charset="0"/>
                <a:cs typeface="Futura Condensed"/>
              </a:rPr>
              <a:t>N</a:t>
            </a:r>
            <a:r>
              <a:rPr lang="en-US" sz="1200" b="1" dirty="0" smtClean="0">
                <a:latin typeface="Futura-Condensed-Normal" pitchFamily="2" charset="0"/>
                <a:cs typeface="Futura Condensed"/>
              </a:rPr>
              <a:t>etwork </a:t>
            </a:r>
            <a:r>
              <a:rPr lang="en-US" sz="1200" b="1" dirty="0">
                <a:latin typeface="Futura-Condensed-Normal" pitchFamily="2" charset="0"/>
                <a:cs typeface="Futura Condensed"/>
              </a:rPr>
              <a:t>connection</a:t>
            </a:r>
            <a:r>
              <a:rPr lang="en-US" sz="1200" dirty="0">
                <a:latin typeface="Futura-Condensed-Normal" pitchFamily="2" charset="0"/>
                <a:cs typeface="Futura Condensed"/>
              </a:rPr>
              <a:t>: for connecting to Scratch online (if your environment does not offer a network connection, a downloadable version of Scratch is available)</a:t>
            </a:r>
          </a:p>
          <a:p>
            <a:pPr marL="171450" indent="-171450">
              <a:lnSpc>
                <a:spcPct val="120000"/>
              </a:lnSpc>
              <a:buFont typeface="Lucida Grande"/>
              <a:buChar char="+"/>
            </a:pPr>
            <a:r>
              <a:rPr lang="en-US" sz="1200" b="1" dirty="0">
                <a:latin typeface="Futura-Condensed-Normal" pitchFamily="2" charset="0"/>
                <a:cs typeface="Futura Condensed"/>
              </a:rPr>
              <a:t>P</a:t>
            </a:r>
            <a:r>
              <a:rPr lang="en-US" sz="1200" b="1" dirty="0" smtClean="0">
                <a:latin typeface="Futura-Condensed-Normal" pitchFamily="2" charset="0"/>
                <a:cs typeface="Futura Condensed"/>
              </a:rPr>
              <a:t>rojector </a:t>
            </a:r>
            <a:r>
              <a:rPr lang="en-US" sz="1200" b="1" dirty="0">
                <a:latin typeface="Futura-Condensed-Normal" pitchFamily="2" charset="0"/>
                <a:cs typeface="Futura Condensed"/>
              </a:rPr>
              <a:t>or interactive whiteboard with speakers</a:t>
            </a:r>
            <a:r>
              <a:rPr lang="en-US" sz="1200" dirty="0">
                <a:latin typeface="Futura-Condensed-Normal" pitchFamily="2" charset="0"/>
                <a:cs typeface="Futura Condensed"/>
              </a:rPr>
              <a:t>: for sharing works-in-progress and for demonstrations</a:t>
            </a:r>
          </a:p>
          <a:p>
            <a:pPr marL="171450" indent="-171450">
              <a:lnSpc>
                <a:spcPct val="120000"/>
              </a:lnSpc>
              <a:buFont typeface="Lucida Grande"/>
              <a:buChar char="+"/>
            </a:pPr>
            <a:r>
              <a:rPr lang="en-US" sz="1200" b="1" dirty="0">
                <a:latin typeface="Futura-Condensed-Normal" pitchFamily="2" charset="0"/>
                <a:cs typeface="Futura Condensed"/>
              </a:rPr>
              <a:t>D</a:t>
            </a:r>
            <a:r>
              <a:rPr lang="en-US" sz="1200" b="1" dirty="0" smtClean="0">
                <a:latin typeface="Futura-Condensed-Normal" pitchFamily="2" charset="0"/>
                <a:cs typeface="Futura Condensed"/>
              </a:rPr>
              <a:t>esign </a:t>
            </a:r>
            <a:r>
              <a:rPr lang="en-US" sz="1200" b="1" dirty="0">
                <a:latin typeface="Futura-Condensed-Normal" pitchFamily="2" charset="0"/>
                <a:cs typeface="Futura Condensed"/>
              </a:rPr>
              <a:t>notebooks </a:t>
            </a:r>
            <a:r>
              <a:rPr lang="en-US" sz="1200" dirty="0">
                <a:latin typeface="Futura-Condensed-Normal" pitchFamily="2" charset="0"/>
                <a:cs typeface="Futura Condensed"/>
              </a:rPr>
              <a:t>(physical or digital): for documenting, sketching, and brainstorming ideas and plans</a:t>
            </a:r>
          </a:p>
        </p:txBody>
      </p:sp>
      <p:grpSp>
        <p:nvGrpSpPr>
          <p:cNvPr id="35" name="Group 34"/>
          <p:cNvGrpSpPr/>
          <p:nvPr/>
        </p:nvGrpSpPr>
        <p:grpSpPr>
          <a:xfrm>
            <a:off x="457995" y="2356744"/>
            <a:ext cx="3307404" cy="1773100"/>
            <a:chOff x="3992282" y="2832776"/>
            <a:chExt cx="3307404" cy="1773100"/>
          </a:xfrm>
        </p:grpSpPr>
        <p:sp>
          <p:nvSpPr>
            <p:cNvPr id="36" name="TextBox 35"/>
            <p:cNvSpPr txBox="1"/>
            <p:nvPr/>
          </p:nvSpPr>
          <p:spPr>
            <a:xfrm>
              <a:off x="4089400" y="3328603"/>
              <a:ext cx="3117152" cy="1277273"/>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Scratch is being used </a:t>
              </a:r>
              <a:r>
                <a:rPr lang="en-US" sz="1100" dirty="0" smtClean="0">
                  <a:latin typeface="Futura-Condensed-Normal" pitchFamily="2" charset="0"/>
                  <a:cs typeface="Futura Condensed"/>
                </a:rPr>
                <a:t>in </a:t>
              </a:r>
              <a:r>
                <a:rPr lang="en-US" sz="1100" dirty="0">
                  <a:latin typeface="Futura-Condensed-Normal" pitchFamily="2" charset="0"/>
                  <a:cs typeface="Futura Condensed"/>
                </a:rPr>
                <a:t>thousands of elementary, middle-school, and high-school classrooms around the world. The guide can be used in its entirety as a semester-long computing course, or selectively as part of other curricular areas. Many </a:t>
              </a:r>
              <a:r>
                <a:rPr lang="en-US" sz="1100" dirty="0" smtClean="0">
                  <a:latin typeface="Futura-Condensed-Normal" pitchFamily="2" charset="0"/>
                  <a:cs typeface="Futura Condensed"/>
                </a:rPr>
                <a:t>educators introduce </a:t>
              </a:r>
              <a:r>
                <a:rPr lang="en-US" sz="1100" dirty="0">
                  <a:latin typeface="Futura-Condensed-Normal" pitchFamily="2" charset="0"/>
                  <a:cs typeface="Futura Condensed"/>
                </a:rPr>
                <a:t>creative computing as an after-school or lunch-time program, using the activities as inspiration and </a:t>
              </a:r>
              <a:r>
                <a:rPr lang="en-US" sz="1100" dirty="0" smtClean="0">
                  <a:latin typeface="Futura-Condensed-Normal" pitchFamily="2" charset="0"/>
                  <a:cs typeface="Futura Condensed"/>
                </a:rPr>
                <a:t>scaffolding </a:t>
              </a:r>
              <a:r>
                <a:rPr lang="en-US" sz="1100" dirty="0">
                  <a:latin typeface="Futura-Condensed-Normal" pitchFamily="2" charset="0"/>
                  <a:cs typeface="Futura Condensed"/>
                </a:rPr>
                <a:t>for students’ open-ended explorations.</a:t>
              </a:r>
            </a:p>
          </p:txBody>
        </p:sp>
        <p:sp>
          <p:nvSpPr>
            <p:cNvPr id="37" name="TextBox 36"/>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K-12 TEACHER</a:t>
              </a:r>
              <a:endParaRPr lang="en-US" sz="1600" dirty="0">
                <a:latin typeface="Futura-Condensed-Normal" pitchFamily="2" charset="0"/>
                <a:cs typeface="Futura Condensed"/>
              </a:endParaRPr>
            </a:p>
          </p:txBody>
        </p:sp>
        <p:cxnSp>
          <p:nvCxnSpPr>
            <p:cNvPr id="39" name="Straight Connector 38"/>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4007796" y="3784986"/>
            <a:ext cx="3307404" cy="1942377"/>
            <a:chOff x="3992282" y="2832776"/>
            <a:chExt cx="3307404" cy="1942377"/>
          </a:xfrm>
        </p:grpSpPr>
        <p:sp>
          <p:nvSpPr>
            <p:cNvPr id="41" name="TextBox 40"/>
            <p:cNvSpPr txBox="1"/>
            <p:nvPr/>
          </p:nvSpPr>
          <p:spPr>
            <a:xfrm>
              <a:off x="4089400" y="3328603"/>
              <a:ext cx="3117152" cy="1446550"/>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Scratch can serve as an introduction to fundamental computational concepts and practices, </a:t>
              </a:r>
              <a:r>
                <a:rPr lang="en-US" sz="1100" dirty="0" smtClean="0">
                  <a:latin typeface="Futura-Condensed-Normal" pitchFamily="2" charset="0"/>
                  <a:cs typeface="Futura Condensed"/>
                </a:rPr>
                <a:t>often followed </a:t>
              </a:r>
              <a:r>
                <a:rPr lang="en-US" sz="1100" dirty="0">
                  <a:latin typeface="Futura-Condensed-Normal" pitchFamily="2" charset="0"/>
                  <a:cs typeface="Futura Condensed"/>
                </a:rPr>
                <a:t>by a transition to more traditional text-based programming languages in computer science courses. For example, </a:t>
              </a:r>
              <a:r>
                <a:rPr lang="en-US" sz="1100" dirty="0" smtClean="0">
                  <a:latin typeface="Futura-Condensed-Normal" pitchFamily="2" charset="0"/>
                  <a:cs typeface="Futura Condensed"/>
                </a:rPr>
                <a:t>the CS50 course at </a:t>
              </a:r>
              <a:r>
                <a:rPr lang="en-US" sz="1100" dirty="0">
                  <a:latin typeface="Futura-Condensed-Normal" pitchFamily="2" charset="0"/>
                  <a:cs typeface="Futura Condensed"/>
                </a:rPr>
                <a:t>Harvard University uses Scratch as an introductory programming experience before transitioning to the C programming language. The activities have also been used as part of education, art, and media literacy courses at the college level</a:t>
              </a:r>
              <a:r>
                <a:rPr lang="en-US" sz="1100" dirty="0" smtClean="0">
                  <a:latin typeface="Futura-Condensed-Normal" pitchFamily="2" charset="0"/>
                  <a:cs typeface="Futura Condensed"/>
                </a:rPr>
                <a:t>.</a:t>
              </a:r>
              <a:endParaRPr lang="en-US" sz="1100" dirty="0">
                <a:latin typeface="Futura-Condensed-Normal" pitchFamily="2" charset="0"/>
                <a:cs typeface="Futura Condensed"/>
              </a:endParaRPr>
            </a:p>
          </p:txBody>
        </p:sp>
        <p:sp>
          <p:nvSpPr>
            <p:cNvPr id="42" name="TextBox 41"/>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COLLEGE INSTRUCTOR</a:t>
              </a:r>
              <a:endParaRPr lang="en-US" sz="1600" dirty="0">
                <a:latin typeface="Futura-Condensed-Normal" pitchFamily="2" charset="0"/>
                <a:cs typeface="Futura Condensed"/>
              </a:endParaRPr>
            </a:p>
          </p:txBody>
        </p:sp>
        <p:cxnSp>
          <p:nvCxnSpPr>
            <p:cNvPr id="43" name="Straight Connector 42"/>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455562" y="4224800"/>
            <a:ext cx="3307404" cy="1603823"/>
            <a:chOff x="3992282" y="2832776"/>
            <a:chExt cx="3307404" cy="1603823"/>
          </a:xfrm>
        </p:grpSpPr>
        <p:sp>
          <p:nvSpPr>
            <p:cNvPr id="45" name="TextBox 44"/>
            <p:cNvSpPr txBox="1"/>
            <p:nvPr/>
          </p:nvSpPr>
          <p:spPr>
            <a:xfrm>
              <a:off x="4089400" y="3328603"/>
              <a:ext cx="3117152" cy="1107996"/>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In addition to formal learning environments like classrooms, Scratch has been used in informal learning spaces like museums and libraries. Whether as a structured workshop experience or a drop-in play space, these learning environments are ideal for supporting explorations in creative computing, without some of the restrictions present in traditional settings.</a:t>
              </a:r>
            </a:p>
          </p:txBody>
        </p:sp>
        <p:sp>
          <p:nvSpPr>
            <p:cNvPr id="46" name="TextBox 45"/>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MUSEUM OR LIBRARY EDUCATOR</a:t>
              </a:r>
              <a:endParaRPr lang="en-US" sz="1600" dirty="0">
                <a:latin typeface="Futura-Condensed-Normal" pitchFamily="2" charset="0"/>
                <a:cs typeface="Futura Condensed"/>
              </a:endParaRPr>
            </a:p>
          </p:txBody>
        </p:sp>
        <p:cxnSp>
          <p:nvCxnSpPr>
            <p:cNvPr id="47" name="Straight Connector 46"/>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455562" y="5923579"/>
            <a:ext cx="3307404" cy="1434546"/>
            <a:chOff x="3992282" y="2832776"/>
            <a:chExt cx="3307404" cy="1434546"/>
          </a:xfrm>
        </p:grpSpPr>
        <p:sp>
          <p:nvSpPr>
            <p:cNvPr id="49" name="TextBox 48"/>
            <p:cNvSpPr txBox="1"/>
            <p:nvPr/>
          </p:nvSpPr>
          <p:spPr>
            <a:xfrm>
              <a:off x="4089400" y="3328603"/>
              <a:ext cx="3117152" cy="938719"/>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Parents </a:t>
              </a:r>
              <a:r>
                <a:rPr lang="en-US" sz="1100" dirty="0" smtClean="0">
                  <a:latin typeface="Futura-Condensed-Normal" pitchFamily="2" charset="0"/>
                  <a:cs typeface="Futura Condensed"/>
                </a:rPr>
                <a:t>can use the </a:t>
              </a:r>
              <a:r>
                <a:rPr lang="en-US" sz="1100" dirty="0">
                  <a:latin typeface="Futura-Condensed-Normal" pitchFamily="2" charset="0"/>
                  <a:cs typeface="Futura Condensed"/>
                </a:rPr>
                <a:t>guide in a wide range of ways. From supporting homeschooling activities, to starting creative computing clubs at school, to hosting workshops </a:t>
              </a:r>
              <a:r>
                <a:rPr lang="en-US" sz="1100" dirty="0" smtClean="0">
                  <a:latin typeface="Futura-Condensed-Normal" pitchFamily="2" charset="0"/>
                  <a:cs typeface="Futura Condensed"/>
                </a:rPr>
                <a:t>at </a:t>
              </a:r>
              <a:r>
                <a:rPr lang="en-US" sz="1100" dirty="0">
                  <a:latin typeface="Futura-Condensed-Normal" pitchFamily="2" charset="0"/>
                  <a:cs typeface="Futura Condensed"/>
                </a:rPr>
                <a:t>local community </a:t>
              </a:r>
              <a:r>
                <a:rPr lang="en-US" sz="1100" dirty="0" smtClean="0">
                  <a:latin typeface="Futura-Condensed-Normal" pitchFamily="2" charset="0"/>
                  <a:cs typeface="Futura Condensed"/>
                </a:rPr>
                <a:t>centers, </a:t>
              </a:r>
              <a:r>
                <a:rPr lang="en-US" sz="1100" dirty="0">
                  <a:latin typeface="Futura-Condensed-Normal" pitchFamily="2" charset="0"/>
                  <a:cs typeface="Futura Condensed"/>
                </a:rPr>
                <a:t>parents are encouraged to think about how to use the guide to support the creative computing experiences of young learners.</a:t>
              </a:r>
            </a:p>
          </p:txBody>
        </p:sp>
        <p:sp>
          <p:nvSpPr>
            <p:cNvPr id="50" name="TextBox 49"/>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PARENT</a:t>
              </a:r>
              <a:endParaRPr lang="en-US" sz="1600" dirty="0">
                <a:latin typeface="Futura-Condensed-Normal" pitchFamily="2" charset="0"/>
                <a:cs typeface="Futura Condensed"/>
              </a:endParaRPr>
            </a:p>
          </p:txBody>
        </p:sp>
        <p:cxnSp>
          <p:nvCxnSpPr>
            <p:cNvPr id="51" name="Straight Connector 50"/>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4007796" y="5761786"/>
            <a:ext cx="3307404" cy="1603823"/>
            <a:chOff x="3992282" y="2832776"/>
            <a:chExt cx="3307404" cy="1603823"/>
          </a:xfrm>
        </p:grpSpPr>
        <p:sp>
          <p:nvSpPr>
            <p:cNvPr id="53" name="TextBox 52"/>
            <p:cNvSpPr txBox="1"/>
            <p:nvPr/>
          </p:nvSpPr>
          <p:spPr>
            <a:xfrm>
              <a:off x="4089400" y="3328603"/>
              <a:ext cx="3117152" cy="1107996"/>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Over the past seven years since Scratch’s launch, young learners have been passionate advocates for creative computing in a variety of settings. From introducing their parents and teachers to programming, to creating learning opportunities for their peers, creative computing can </a:t>
              </a:r>
              <a:r>
                <a:rPr lang="en-US" sz="1100" dirty="0" smtClean="0">
                  <a:latin typeface="Futura-Condensed-Normal" pitchFamily="2" charset="0"/>
                  <a:cs typeface="Futura Condensed"/>
                </a:rPr>
                <a:t>be something that is done with them or by them, rather than just for them.</a:t>
              </a:r>
              <a:endParaRPr lang="en-US" sz="1100" dirty="0">
                <a:latin typeface="Futura-Condensed-Normal" pitchFamily="2" charset="0"/>
                <a:cs typeface="Futura Condensed"/>
              </a:endParaRPr>
            </a:p>
          </p:txBody>
        </p:sp>
        <p:sp>
          <p:nvSpPr>
            <p:cNvPr id="54" name="TextBox 53"/>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YOUNG LEARNER</a:t>
              </a:r>
              <a:endParaRPr lang="en-US" sz="1600" dirty="0">
                <a:latin typeface="Futura-Condensed-Normal" pitchFamily="2" charset="0"/>
                <a:cs typeface="Futura Condensed"/>
              </a:endParaRPr>
            </a:p>
          </p:txBody>
        </p:sp>
        <p:cxnSp>
          <p:nvCxnSpPr>
            <p:cNvPr id="55" name="Straight Connector 5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Rectangle 55"/>
          <p:cNvSpPr/>
          <p:nvPr/>
        </p:nvSpPr>
        <p:spPr>
          <a:xfrm>
            <a:off x="455562" y="1332079"/>
            <a:ext cx="3214270" cy="954107"/>
          </a:xfrm>
          <a:prstGeom prst="rect">
            <a:avLst/>
          </a:prstGeom>
        </p:spPr>
        <p:txBody>
          <a:bodyPr wrap="square">
            <a:spAutoFit/>
          </a:bodyPr>
          <a:lstStyle/>
          <a:p>
            <a:pPr algn="just"/>
            <a:r>
              <a:rPr lang="en-US" sz="1400" dirty="0" smtClean="0">
                <a:latin typeface="Futura-Condensed-Normal" pitchFamily="2" charset="0"/>
                <a:cs typeface="Futura Condensed"/>
              </a:rPr>
              <a:t>No matter your current context or prior experience, this guide was designed with a wide range of learners and educators in mind. Here are a few examples of who might use the guide and how they might use it:</a:t>
            </a:r>
            <a:endParaRPr lang="en-US" sz="1400" dirty="0">
              <a:latin typeface="Futura-Condensed-Normal" pitchFamily="2" charset="0"/>
              <a:cs typeface="Futura Condensed"/>
            </a:endParaRPr>
          </a:p>
        </p:txBody>
      </p:sp>
      <p:sp>
        <p:nvSpPr>
          <p:cNvPr id="68" name="Oval Callout 67"/>
          <p:cNvSpPr/>
          <p:nvPr/>
        </p:nvSpPr>
        <p:spPr>
          <a:xfrm rot="20968875" flipH="1">
            <a:off x="3899497" y="223970"/>
            <a:ext cx="3635073" cy="3503071"/>
          </a:xfrm>
          <a:prstGeom prst="wedgeEllipseCallout">
            <a:avLst>
              <a:gd name="adj1" fmla="val -41492"/>
              <a:gd name="adj2" fmla="val 52914"/>
            </a:avLst>
          </a:prstGeom>
          <a:solidFill>
            <a:srgbClr val="D9D9D9"/>
          </a:solidFill>
          <a:ln w="1143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sz="4000" dirty="0" smtClean="0">
                <a:solidFill>
                  <a:srgbClr val="000000"/>
                </a:solidFill>
                <a:latin typeface="Futura-Condensed-Normal" pitchFamily="2" charset="0"/>
                <a:cs typeface="Futura Condensed"/>
              </a:rPr>
              <a:t>Creative computing is for everybody! </a:t>
            </a:r>
            <a:endParaRPr lang="en-US" sz="4000" dirty="0">
              <a:solidFill>
                <a:srgbClr val="000000"/>
              </a:solidFill>
              <a:latin typeface="Futura-Condensed-Normal" pitchFamily="2" charset="0"/>
              <a:cs typeface="Futura Condensed"/>
            </a:endParaRPr>
          </a:p>
        </p:txBody>
      </p:sp>
      <p:sp>
        <p:nvSpPr>
          <p:cNvPr id="59" name="TextBox 58"/>
          <p:cNvSpPr txBox="1"/>
          <p:nvPr/>
        </p:nvSpPr>
        <p:spPr>
          <a:xfrm>
            <a:off x="455561" y="653325"/>
            <a:ext cx="4686556"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WHO IS THIS GUIDE FOR?</a:t>
            </a:r>
            <a:endParaRPr lang="en-US" sz="2400" dirty="0">
              <a:solidFill>
                <a:schemeClr val="bg1"/>
              </a:solidFill>
              <a:latin typeface="Futura-Condensed-Normal" pitchFamily="2" charset="0"/>
              <a:cs typeface="Futura Condensed"/>
            </a:endParaRPr>
          </a:p>
        </p:txBody>
      </p:sp>
      <p:sp>
        <p:nvSpPr>
          <p:cNvPr id="31"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3</a:t>
            </a:r>
            <a:endParaRPr lang="en-US" dirty="0">
              <a:latin typeface="Futura-Condensed-Normal" pitchFamily="2" charset="0"/>
            </a:endParaRPr>
          </a:p>
        </p:txBody>
      </p:sp>
      <p:grpSp>
        <p:nvGrpSpPr>
          <p:cNvPr id="3" name="Group 2"/>
          <p:cNvGrpSpPr/>
          <p:nvPr/>
        </p:nvGrpSpPr>
        <p:grpSpPr>
          <a:xfrm>
            <a:off x="-1" y="7708416"/>
            <a:ext cx="7582143" cy="479582"/>
            <a:chOff x="-1" y="7708416"/>
            <a:chExt cx="7582143" cy="479582"/>
          </a:xfrm>
        </p:grpSpPr>
        <p:sp>
          <p:nvSpPr>
            <p:cNvPr id="72" name="Rectangle 13"/>
            <p:cNvSpPr/>
            <p:nvPr/>
          </p:nvSpPr>
          <p:spPr>
            <a:xfrm>
              <a:off x="-1" y="7708416"/>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3" name="TextBox 72"/>
            <p:cNvSpPr txBox="1"/>
            <p:nvPr/>
          </p:nvSpPr>
          <p:spPr>
            <a:xfrm>
              <a:off x="1996586" y="7726333"/>
              <a:ext cx="5318614"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WHAT DO I NEED IN ORDER TO USE THIS GUIDE?</a:t>
              </a:r>
              <a:endParaRPr lang="en-US" sz="2400" dirty="0">
                <a:solidFill>
                  <a:schemeClr val="bg1"/>
                </a:solidFill>
                <a:latin typeface="Futura-Condensed-Normal" pitchFamily="2" charset="0"/>
                <a:cs typeface="Futura Condensed"/>
              </a:endParaRPr>
            </a:p>
          </p:txBody>
        </p:sp>
      </p:grpSp>
    </p:spTree>
    <p:extLst>
      <p:ext uri="{BB962C8B-B14F-4D97-AF65-F5344CB8AC3E}">
        <p14:creationId xmlns="" xmlns:p14="http://schemas.microsoft.com/office/powerpoint/2010/main" val="3018101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6378" y="663411"/>
            <a:ext cx="7596022" cy="479582"/>
            <a:chOff x="176378" y="663411"/>
            <a:chExt cx="7596022" cy="479582"/>
          </a:xfrm>
        </p:grpSpPr>
        <p:sp>
          <p:nvSpPr>
            <p:cNvPr id="61" name="Rectangle 13"/>
            <p:cNvSpPr/>
            <p:nvPr/>
          </p:nvSpPr>
          <p:spPr>
            <a:xfrm flipH="1">
              <a:off x="176378" y="663411"/>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62" name="TextBox 61"/>
            <p:cNvSpPr txBox="1"/>
            <p:nvPr/>
          </p:nvSpPr>
          <p:spPr>
            <a:xfrm flipH="1">
              <a:off x="452118" y="681328"/>
              <a:ext cx="3722166"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WHAT IS INCLUDED IN THIS GUIDE?</a:t>
              </a:r>
              <a:endParaRPr lang="en-US" sz="2400" dirty="0">
                <a:solidFill>
                  <a:schemeClr val="bg1"/>
                </a:solidFill>
                <a:latin typeface="Futura-Condensed-Normal" pitchFamily="2" charset="0"/>
                <a:cs typeface="Futura Condensed"/>
              </a:endParaRPr>
            </a:p>
          </p:txBody>
        </p:sp>
      </p:grpSp>
      <p:sp>
        <p:nvSpPr>
          <p:cNvPr id="33" name="Rectangle 32"/>
          <p:cNvSpPr/>
          <p:nvPr/>
        </p:nvSpPr>
        <p:spPr>
          <a:xfrm>
            <a:off x="486947" y="1466510"/>
            <a:ext cx="3064134" cy="954107"/>
          </a:xfrm>
          <a:prstGeom prst="rect">
            <a:avLst/>
          </a:prstGeom>
          <a:ln>
            <a:solidFill>
              <a:schemeClr val="tx1"/>
            </a:solidFill>
            <a:prstDash val="dash"/>
          </a:ln>
        </p:spPr>
        <p:txBody>
          <a:bodyPr wrap="square">
            <a:spAutoFit/>
          </a:bodyPr>
          <a:lstStyle/>
          <a:p>
            <a:pPr algn="just"/>
            <a:r>
              <a:rPr lang="en-US" sz="1400" dirty="0">
                <a:latin typeface="Futura-Condensed-Normal" pitchFamily="2" charset="0"/>
                <a:cs typeface="Futura Condensed"/>
              </a:rPr>
              <a:t>This guide is organized in seven </a:t>
            </a:r>
            <a:r>
              <a:rPr lang="en-US" sz="1400" dirty="0" smtClean="0">
                <a:latin typeface="Futura-Condensed-Normal" pitchFamily="2" charset="0"/>
                <a:cs typeface="Futura Condensed"/>
              </a:rPr>
              <a:t>units – from </a:t>
            </a:r>
            <a:r>
              <a:rPr lang="en-US" sz="1400" dirty="0">
                <a:latin typeface="Futura-Condensed-Normal" pitchFamily="2" charset="0"/>
                <a:cs typeface="Futura Condensed"/>
              </a:rPr>
              <a:t>an initial preparatory unit to a culminating project-based </a:t>
            </a:r>
            <a:r>
              <a:rPr lang="en-US" sz="1400" dirty="0" smtClean="0">
                <a:latin typeface="Futura-Condensed-Normal" pitchFamily="2" charset="0"/>
                <a:cs typeface="Futura Condensed"/>
              </a:rPr>
              <a:t>unit – with </a:t>
            </a:r>
            <a:r>
              <a:rPr lang="en-US" sz="1400" dirty="0">
                <a:latin typeface="Futura-Condensed-Normal" pitchFamily="2" charset="0"/>
                <a:cs typeface="Futura Condensed"/>
              </a:rPr>
              <a:t>each unit typically including six activities. A summary of each unit </a:t>
            </a:r>
            <a:r>
              <a:rPr lang="en-US" sz="1400" dirty="0" smtClean="0">
                <a:latin typeface="Futura-Condensed-Normal" pitchFamily="2" charset="0"/>
                <a:cs typeface="Futura Condensed"/>
              </a:rPr>
              <a:t>follows</a:t>
            </a:r>
            <a:r>
              <a:rPr lang="en-US" sz="1400" dirty="0">
                <a:latin typeface="Futura-Condensed-Normal" pitchFamily="2" charset="0"/>
                <a:cs typeface="Futura Condensed"/>
              </a:rPr>
              <a:t>:</a:t>
            </a:r>
          </a:p>
        </p:txBody>
      </p:sp>
      <p:sp>
        <p:nvSpPr>
          <p:cNvPr id="79" name="TextBox 78"/>
          <p:cNvSpPr txBox="1"/>
          <p:nvPr/>
        </p:nvSpPr>
        <p:spPr>
          <a:xfrm>
            <a:off x="486947" y="7477521"/>
            <a:ext cx="6854771" cy="1969770"/>
          </a:xfrm>
          <a:prstGeom prst="rect">
            <a:avLst/>
          </a:prstGeom>
          <a:noFill/>
          <a:ln>
            <a:solidFill>
              <a:srgbClr val="000000"/>
            </a:solidFill>
            <a:prstDash val="dash"/>
          </a:ln>
        </p:spPr>
        <p:txBody>
          <a:bodyPr wrap="square" rtlCol="0">
            <a:spAutoFit/>
          </a:bodyPr>
          <a:lstStyle/>
          <a:p>
            <a:r>
              <a:rPr lang="en-US" sz="1200" dirty="0" smtClean="0">
                <a:latin typeface="Futura-Condensed-Normal" pitchFamily="2" charset="0"/>
                <a:cs typeface="Futura Condensed"/>
              </a:rPr>
              <a:t>Assessment </a:t>
            </a:r>
            <a:r>
              <a:rPr lang="en-US" sz="1200" dirty="0">
                <a:latin typeface="Futura-Condensed-Normal" pitchFamily="2" charset="0"/>
                <a:cs typeface="Futura Condensed"/>
              </a:rPr>
              <a:t>strategies are described throughout the guide, and several assessment instruments are included in the guide appendix. Our approach to assessment is process-oriented, with a focus on creating opportunities for students to talk about their own (and others’) creations and creative practices. There are many forms of process-oriented data that could be collected and various strategies are suggested throughout the guide, such as:</a:t>
            </a:r>
          </a:p>
          <a:p>
            <a:r>
              <a:rPr lang="en-US" sz="700" dirty="0">
                <a:latin typeface="Futura-Condensed-Normal" pitchFamily="2" charset="0"/>
                <a:cs typeface="Futura Condensed"/>
              </a:rPr>
              <a:t> </a:t>
            </a:r>
          </a:p>
          <a:p>
            <a:pPr marL="628650" lvl="1" indent="-171450">
              <a:buFont typeface="Lucida Grande"/>
              <a:buChar char="+"/>
            </a:pPr>
            <a:r>
              <a:rPr lang="en-US" sz="1200" dirty="0">
                <a:latin typeface="Futura-Condensed-Normal" pitchFamily="2" charset="0"/>
                <a:cs typeface="Futura Condensed"/>
              </a:rPr>
              <a:t>supporting conversations with and among students about their projects, recorded through audio, video, or text</a:t>
            </a:r>
          </a:p>
          <a:p>
            <a:pPr marL="628650" lvl="1" indent="-171450">
              <a:buFont typeface="Lucida Grande"/>
              <a:buChar char="+"/>
            </a:pPr>
            <a:r>
              <a:rPr lang="en-US" sz="1200" dirty="0">
                <a:latin typeface="Futura-Condensed-Normal" pitchFamily="2" charset="0"/>
                <a:cs typeface="Futura Condensed"/>
              </a:rPr>
              <a:t>examining portfolios of projects</a:t>
            </a:r>
          </a:p>
          <a:p>
            <a:pPr marL="628650" lvl="1" indent="-171450">
              <a:buFont typeface="Lucida Grande"/>
              <a:buChar char="+"/>
            </a:pPr>
            <a:r>
              <a:rPr lang="en-US" sz="1200" dirty="0">
                <a:latin typeface="Futura-Condensed-Normal" pitchFamily="2" charset="0"/>
                <a:cs typeface="Futura Condensed"/>
              </a:rPr>
              <a:t>maintaining design journals</a:t>
            </a:r>
          </a:p>
          <a:p>
            <a:r>
              <a:rPr lang="en-US" sz="700" dirty="0">
                <a:latin typeface="Futura-Condensed-Normal" pitchFamily="2" charset="0"/>
                <a:cs typeface="Futura Condensed"/>
              </a:rPr>
              <a:t> </a:t>
            </a:r>
          </a:p>
          <a:p>
            <a:r>
              <a:rPr lang="en-US" sz="1200" dirty="0">
                <a:latin typeface="Futura-Condensed-Normal" pitchFamily="2" charset="0"/>
                <a:cs typeface="Futura Condensed"/>
              </a:rPr>
              <a:t>We view assessment as something that is done with students, to support their understanding of what they already know and what they still want to learn. Assessment can involve a variety of participants, including the creators, their peers, </a:t>
            </a:r>
            <a:r>
              <a:rPr lang="en-US" sz="1200" dirty="0" smtClean="0">
                <a:latin typeface="Futura-Condensed-Normal" pitchFamily="2" charset="0"/>
                <a:cs typeface="Futura Condensed"/>
              </a:rPr>
              <a:t>teachers, </a:t>
            </a:r>
            <a:r>
              <a:rPr lang="en-US" sz="1200" dirty="0">
                <a:latin typeface="Futura-Condensed-Normal" pitchFamily="2" charset="0"/>
                <a:cs typeface="Futura Condensed"/>
              </a:rPr>
              <a:t>parents, and others. </a:t>
            </a:r>
          </a:p>
        </p:txBody>
      </p:sp>
      <p:grpSp>
        <p:nvGrpSpPr>
          <p:cNvPr id="142" name="Group 141"/>
          <p:cNvGrpSpPr/>
          <p:nvPr/>
        </p:nvGrpSpPr>
        <p:grpSpPr>
          <a:xfrm>
            <a:off x="4276092" y="1437970"/>
            <a:ext cx="3064135" cy="1184940"/>
            <a:chOff x="4276093" y="1972133"/>
            <a:chExt cx="3064135" cy="1184940"/>
          </a:xfrm>
        </p:grpSpPr>
        <p:sp>
          <p:nvSpPr>
            <p:cNvPr id="81" name="TextBox 80"/>
            <p:cNvSpPr txBox="1"/>
            <p:nvPr/>
          </p:nvSpPr>
          <p:spPr>
            <a:xfrm>
              <a:off x="4607672" y="1972133"/>
              <a:ext cx="2732556" cy="1184940"/>
            </a:xfrm>
            <a:prstGeom prst="rect">
              <a:avLst/>
            </a:prstGeom>
            <a:noFill/>
          </p:spPr>
          <p:txBody>
            <a:bodyPr wrap="square" tIns="0" bIns="0" rtlCol="0">
              <a:spAutoFit/>
            </a:bodyPr>
            <a:lstStyle/>
            <a:p>
              <a:pPr lvl="0" algn="just"/>
              <a:r>
                <a:rPr lang="en-US" sz="1100" dirty="0">
                  <a:latin typeface="Futura-Condensed-Normal" pitchFamily="2" charset="0"/>
                  <a:cs typeface="Futura Condensed"/>
                </a:rPr>
                <a:t>Create new interactive worlds through collaborative storytelling. Begin by developing characters, learning to code conversations, and then </a:t>
              </a:r>
              <a:r>
                <a:rPr lang="en-US" sz="1100" dirty="0" smtClean="0">
                  <a:latin typeface="Futura-Condensed-Normal" pitchFamily="2" charset="0"/>
                  <a:cs typeface="Futura Condensed"/>
                </a:rPr>
                <a:t>situating those </a:t>
              </a:r>
              <a:r>
                <a:rPr lang="en-US" sz="1100" dirty="0">
                  <a:latin typeface="Futura-Condensed-Normal" pitchFamily="2" charset="0"/>
                  <a:cs typeface="Futura Condensed"/>
                </a:rPr>
                <a:t>characters and conversations in shifting scenes. Combine characters, conversations, and scenes in a larger story project that is passed along to other creators to further </a:t>
              </a:r>
              <a:r>
                <a:rPr lang="en-US" sz="1100" dirty="0" smtClean="0">
                  <a:latin typeface="Futura-Condensed-Normal" pitchFamily="2" charset="0"/>
                  <a:cs typeface="Futura Condensed"/>
                </a:rPr>
                <a:t>develop – and </a:t>
              </a:r>
              <a:r>
                <a:rPr lang="en-US" sz="1100" dirty="0">
                  <a:latin typeface="Futura-Condensed-Normal" pitchFamily="2" charset="0"/>
                  <a:cs typeface="Futura Condensed"/>
                </a:rPr>
                <a:t>possibly reimagine entirely!</a:t>
              </a:r>
            </a:p>
          </p:txBody>
        </p:sp>
        <p:grpSp>
          <p:nvGrpSpPr>
            <p:cNvPr id="105" name="Group 104"/>
            <p:cNvGrpSpPr/>
            <p:nvPr/>
          </p:nvGrpSpPr>
          <p:grpSpPr>
            <a:xfrm>
              <a:off x="4276093" y="2000673"/>
              <a:ext cx="331582" cy="1149311"/>
              <a:chOff x="3892928" y="1815092"/>
              <a:chExt cx="331582" cy="1149311"/>
            </a:xfrm>
          </p:grpSpPr>
          <p:grpSp>
            <p:nvGrpSpPr>
              <p:cNvPr id="57" name="Group 56"/>
              <p:cNvGrpSpPr/>
              <p:nvPr/>
            </p:nvGrpSpPr>
            <p:grpSpPr>
              <a:xfrm rot="16200000" flipH="1">
                <a:off x="3484063" y="2223957"/>
                <a:ext cx="1149311" cy="331582"/>
                <a:chOff x="2424405" y="1789304"/>
                <a:chExt cx="1149311" cy="331582"/>
              </a:xfrm>
            </p:grpSpPr>
            <p:sp>
              <p:nvSpPr>
                <p:cNvPr id="59" name="Rectangle 58"/>
                <p:cNvSpPr/>
                <p:nvPr/>
              </p:nvSpPr>
              <p:spPr>
                <a:xfrm>
                  <a:off x="2424405" y="1789304"/>
                  <a:ext cx="1149311" cy="331582"/>
                </a:xfrm>
                <a:prstGeom prst="rect">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60" name="Isosceles Triangle 59"/>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04" name="TextBox 103"/>
              <p:cNvSpPr txBox="1"/>
              <p:nvPr/>
            </p:nvSpPr>
            <p:spPr>
              <a:xfrm rot="16200000">
                <a:off x="3503611" y="2264071"/>
                <a:ext cx="1113402" cy="215444"/>
              </a:xfrm>
              <a:prstGeom prst="rect">
                <a:avLst/>
              </a:prstGeom>
              <a:noFill/>
            </p:spPr>
            <p:txBody>
              <a:bodyPr wrap="square" rtlCol="0">
                <a:spAutoFit/>
              </a:bodyPr>
              <a:lstStyle/>
              <a:p>
                <a:pPr algn="r"/>
                <a:r>
                  <a:rPr lang="en-US" sz="800" dirty="0">
                    <a:solidFill>
                      <a:srgbClr val="FFFFFF"/>
                    </a:solidFill>
                    <a:latin typeface="Futura-Condensed-Normal" pitchFamily="2" charset="0"/>
                    <a:cs typeface="Futura Condensed"/>
                  </a:rPr>
                  <a:t>UNIT 3 - </a:t>
                </a:r>
                <a:r>
                  <a:rPr lang="en-US" sz="800" dirty="0" smtClean="0">
                    <a:solidFill>
                      <a:srgbClr val="FFFFFF"/>
                    </a:solidFill>
                    <a:latin typeface="Futura-Condensed-Normal" pitchFamily="2" charset="0"/>
                    <a:cs typeface="Futura Condensed"/>
                  </a:rPr>
                  <a:t>STORIES</a:t>
                </a:r>
                <a:endParaRPr lang="en-US" sz="800" dirty="0">
                  <a:solidFill>
                    <a:srgbClr val="FFFFFF"/>
                  </a:solidFill>
                  <a:latin typeface="Futura-Condensed-Normal" pitchFamily="2" charset="0"/>
                  <a:cs typeface="Futura Condensed"/>
                </a:endParaRPr>
              </a:p>
            </p:txBody>
          </p:sp>
        </p:grpSp>
      </p:grpSp>
      <p:grpSp>
        <p:nvGrpSpPr>
          <p:cNvPr id="4" name="Group 3"/>
          <p:cNvGrpSpPr/>
          <p:nvPr/>
        </p:nvGrpSpPr>
        <p:grpSpPr>
          <a:xfrm>
            <a:off x="483019" y="6031572"/>
            <a:ext cx="3064136" cy="1169961"/>
            <a:chOff x="483019" y="6031572"/>
            <a:chExt cx="3064136" cy="1169961"/>
          </a:xfrm>
        </p:grpSpPr>
        <p:sp>
          <p:nvSpPr>
            <p:cNvPr id="80" name="TextBox 79"/>
            <p:cNvSpPr txBox="1"/>
            <p:nvPr/>
          </p:nvSpPr>
          <p:spPr>
            <a:xfrm>
              <a:off x="810675" y="6031572"/>
              <a:ext cx="2736480" cy="1015663"/>
            </a:xfrm>
            <a:prstGeom prst="rect">
              <a:avLst/>
            </a:prstGeom>
            <a:noFill/>
          </p:spPr>
          <p:txBody>
            <a:bodyPr wrap="square" tIns="0" bIns="0" rtlCol="0">
              <a:spAutoFit/>
            </a:bodyPr>
            <a:lstStyle/>
            <a:p>
              <a:pPr lvl="0"/>
              <a:r>
                <a:rPr lang="en-US" sz="1100" dirty="0">
                  <a:latin typeface="Futura-Condensed-Normal" pitchFamily="2" charset="0"/>
                  <a:cs typeface="Futura Condensed"/>
                </a:rPr>
                <a:t>Play with visuals and audio in these activities focused on animation, art, and music. Explore Scratch’s focus on </a:t>
              </a:r>
              <a:r>
                <a:rPr lang="en-US" sz="1100" dirty="0" smtClean="0">
                  <a:latin typeface="Futura-Condensed-Normal" pitchFamily="2" charset="0"/>
                  <a:cs typeface="Futura Condensed"/>
                </a:rPr>
                <a:t>media – and </a:t>
              </a:r>
              <a:r>
                <a:rPr lang="en-US" sz="1100" dirty="0">
                  <a:latin typeface="Futura-Condensed-Normal" pitchFamily="2" charset="0"/>
                  <a:cs typeface="Futura Condensed"/>
                </a:rPr>
                <a:t>the key computational concepts of </a:t>
              </a:r>
              <a:r>
                <a:rPr lang="en-US" sz="1100" dirty="0" smtClean="0">
                  <a:latin typeface="Futura-Condensed-Normal" pitchFamily="2" charset="0"/>
                  <a:cs typeface="Futura Condensed"/>
                </a:rPr>
                <a:t>loops, events, </a:t>
              </a:r>
              <a:r>
                <a:rPr lang="en-US" sz="1100" dirty="0">
                  <a:latin typeface="Futura-Condensed-Normal" pitchFamily="2" charset="0"/>
                  <a:cs typeface="Futura Condensed"/>
                </a:rPr>
                <a:t>and </a:t>
              </a:r>
              <a:r>
                <a:rPr lang="en-US" sz="1100" dirty="0" smtClean="0">
                  <a:latin typeface="Futura-Condensed-Normal" pitchFamily="2" charset="0"/>
                  <a:cs typeface="Futura Condensed"/>
                </a:rPr>
                <a:t>parallelism – by </a:t>
              </a:r>
              <a:r>
                <a:rPr lang="en-US" sz="1100" dirty="0">
                  <a:latin typeface="Futura-Condensed-Normal" pitchFamily="2" charset="0"/>
                  <a:cs typeface="Futura Condensed"/>
                </a:rPr>
                <a:t>building your own band, designing animated creatures, and creating a music video for a favorite song.</a:t>
              </a:r>
            </a:p>
          </p:txBody>
        </p:sp>
        <p:grpSp>
          <p:nvGrpSpPr>
            <p:cNvPr id="106" name="Group 105"/>
            <p:cNvGrpSpPr/>
            <p:nvPr/>
          </p:nvGrpSpPr>
          <p:grpSpPr>
            <a:xfrm>
              <a:off x="483019" y="6052222"/>
              <a:ext cx="331582" cy="1149311"/>
              <a:chOff x="3892928" y="1815093"/>
              <a:chExt cx="331582" cy="1149311"/>
            </a:xfrm>
          </p:grpSpPr>
          <p:grpSp>
            <p:nvGrpSpPr>
              <p:cNvPr id="107" name="Group 106"/>
              <p:cNvGrpSpPr/>
              <p:nvPr/>
            </p:nvGrpSpPr>
            <p:grpSpPr>
              <a:xfrm rot="16200000" flipH="1">
                <a:off x="3484063" y="2223958"/>
                <a:ext cx="1149311" cy="331582"/>
                <a:chOff x="2424407" y="1789305"/>
                <a:chExt cx="1149311" cy="331582"/>
              </a:xfrm>
            </p:grpSpPr>
            <p:sp>
              <p:nvSpPr>
                <p:cNvPr id="109" name="Rectangle 108"/>
                <p:cNvSpPr/>
                <p:nvPr/>
              </p:nvSpPr>
              <p:spPr>
                <a:xfrm>
                  <a:off x="2424407" y="1789305"/>
                  <a:ext cx="1149311" cy="331582"/>
                </a:xfrm>
                <a:prstGeom prst="rect">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10" name="Isosceles Triangle 109"/>
                <p:cNvSpPr/>
                <p:nvPr/>
              </p:nvSpPr>
              <p:spPr>
                <a:xfrm rot="16200000">
                  <a:off x="3323612" y="1870779"/>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08" name="TextBox 107"/>
              <p:cNvSpPr txBox="1"/>
              <p:nvPr/>
            </p:nvSpPr>
            <p:spPr>
              <a:xfrm rot="16200000">
                <a:off x="3503615" y="2277755"/>
                <a:ext cx="1113402" cy="215444"/>
              </a:xfrm>
              <a:prstGeom prst="rect">
                <a:avLst/>
              </a:prstGeom>
              <a:noFill/>
            </p:spPr>
            <p:txBody>
              <a:bodyPr wrap="square" rtlCol="0">
                <a:spAutoFit/>
              </a:bodyPr>
              <a:lstStyle/>
              <a:p>
                <a:pPr algn="r"/>
                <a:r>
                  <a:rPr lang="en-US" sz="800" dirty="0" smtClean="0">
                    <a:solidFill>
                      <a:srgbClr val="FFFFFF"/>
                    </a:solidFill>
                    <a:latin typeface="Futura-Condensed-Normal" pitchFamily="2" charset="0"/>
                    <a:cs typeface="Futura Condensed"/>
                  </a:rPr>
                  <a:t>UNIT 2 - ANIMATIONS</a:t>
                </a:r>
                <a:endParaRPr lang="en-US" sz="800" dirty="0">
                  <a:solidFill>
                    <a:srgbClr val="FFFFFF"/>
                  </a:solidFill>
                  <a:latin typeface="Futura-Condensed-Normal" pitchFamily="2" charset="0"/>
                  <a:cs typeface="Futura Condensed"/>
                </a:endParaRPr>
              </a:p>
            </p:txBody>
          </p:sp>
        </p:grpSp>
      </p:grpSp>
      <p:grpSp>
        <p:nvGrpSpPr>
          <p:cNvPr id="3" name="Group 2"/>
          <p:cNvGrpSpPr/>
          <p:nvPr/>
        </p:nvGrpSpPr>
        <p:grpSpPr>
          <a:xfrm>
            <a:off x="483019" y="4487327"/>
            <a:ext cx="3068062" cy="1173929"/>
            <a:chOff x="483019" y="4487327"/>
            <a:chExt cx="3068062" cy="1173929"/>
          </a:xfrm>
        </p:grpSpPr>
        <p:sp>
          <p:nvSpPr>
            <p:cNvPr id="45" name="TextBox 44"/>
            <p:cNvSpPr txBox="1"/>
            <p:nvPr/>
          </p:nvSpPr>
          <p:spPr>
            <a:xfrm>
              <a:off x="818528" y="4487327"/>
              <a:ext cx="2732553" cy="1015663"/>
            </a:xfrm>
            <a:prstGeom prst="rect">
              <a:avLst/>
            </a:prstGeom>
            <a:noFill/>
          </p:spPr>
          <p:txBody>
            <a:bodyPr wrap="square" tIns="0" bIns="0" rtlCol="0">
              <a:spAutoFit/>
            </a:bodyPr>
            <a:lstStyle/>
            <a:p>
              <a:pPr lvl="0" algn="just"/>
              <a:r>
                <a:rPr lang="en-US" sz="1100" dirty="0" smtClean="0">
                  <a:latin typeface="Futura-Condensed-Normal" pitchFamily="2" charset="0"/>
                  <a:cs typeface="Futura Condensed"/>
                </a:rPr>
                <a:t>Get </a:t>
              </a:r>
              <a:r>
                <a:rPr lang="en-US" sz="1100" dirty="0">
                  <a:latin typeface="Futura-Condensed-Normal" pitchFamily="2" charset="0"/>
                  <a:cs typeface="Futura Condensed"/>
                </a:rPr>
                <a:t>comfortable with the key computational concept of sequence through a series of activities that provide varying levels of </a:t>
              </a:r>
              <a:r>
                <a:rPr lang="en-US" sz="1100" dirty="0" smtClean="0">
                  <a:latin typeface="Futura-Condensed-Normal" pitchFamily="2" charset="0"/>
                  <a:cs typeface="Futura Condensed"/>
                </a:rPr>
                <a:t>structure – from </a:t>
              </a:r>
              <a:r>
                <a:rPr lang="en-US" sz="1100" dirty="0">
                  <a:latin typeface="Futura-Condensed-Normal" pitchFamily="2" charset="0"/>
                  <a:cs typeface="Futura Condensed"/>
                </a:rPr>
                <a:t>a step-by-step tutorial, to a creative challenge using a limited number of blocks, to open-ended explorations through making a project about yourself</a:t>
              </a:r>
              <a:r>
                <a:rPr lang="en-US" sz="1100" dirty="0" smtClean="0">
                  <a:latin typeface="Futura-Condensed-Normal" pitchFamily="2" charset="0"/>
                  <a:cs typeface="Futura Condensed"/>
                </a:rPr>
                <a:t>.</a:t>
              </a:r>
              <a:endParaRPr lang="en-US" sz="1100" dirty="0">
                <a:latin typeface="Futura-Condensed-Normal" pitchFamily="2" charset="0"/>
              </a:endParaRPr>
            </a:p>
          </p:txBody>
        </p:sp>
        <p:grpSp>
          <p:nvGrpSpPr>
            <p:cNvPr id="111" name="Group 110"/>
            <p:cNvGrpSpPr/>
            <p:nvPr/>
          </p:nvGrpSpPr>
          <p:grpSpPr>
            <a:xfrm>
              <a:off x="483019" y="4511943"/>
              <a:ext cx="331582" cy="1149313"/>
              <a:chOff x="3892928" y="1815090"/>
              <a:chExt cx="331582" cy="1149313"/>
            </a:xfrm>
          </p:grpSpPr>
          <p:grpSp>
            <p:nvGrpSpPr>
              <p:cNvPr id="112" name="Group 111"/>
              <p:cNvGrpSpPr/>
              <p:nvPr/>
            </p:nvGrpSpPr>
            <p:grpSpPr>
              <a:xfrm rot="16200000" flipH="1">
                <a:off x="3484063" y="2223957"/>
                <a:ext cx="1149311" cy="331582"/>
                <a:chOff x="2424406" y="1789305"/>
                <a:chExt cx="1149311" cy="331582"/>
              </a:xfrm>
            </p:grpSpPr>
            <p:sp>
              <p:nvSpPr>
                <p:cNvPr id="114" name="Rectangle 113"/>
                <p:cNvSpPr/>
                <p:nvPr/>
              </p:nvSpPr>
              <p:spPr>
                <a:xfrm>
                  <a:off x="2424406" y="1789305"/>
                  <a:ext cx="1149311" cy="331582"/>
                </a:xfrm>
                <a:prstGeom prst="rect">
                  <a:avLst/>
                </a:prstGeom>
                <a:solidFill>
                  <a:srgbClr val="1B93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15" name="Isosceles Triangle 114"/>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13" name="TextBox 112"/>
              <p:cNvSpPr txBox="1"/>
              <p:nvPr/>
            </p:nvSpPr>
            <p:spPr>
              <a:xfrm rot="16200000">
                <a:off x="3503617" y="2264069"/>
                <a:ext cx="1113402" cy="215444"/>
              </a:xfrm>
              <a:prstGeom prst="rect">
                <a:avLst/>
              </a:prstGeom>
              <a:noFill/>
            </p:spPr>
            <p:txBody>
              <a:bodyPr wrap="square" rtlCol="0">
                <a:spAutoFit/>
              </a:bodyPr>
              <a:lstStyle/>
              <a:p>
                <a:pPr algn="r"/>
                <a:r>
                  <a:rPr lang="en-US" sz="800" dirty="0" smtClean="0">
                    <a:solidFill>
                      <a:srgbClr val="FFFFFF"/>
                    </a:solidFill>
                    <a:latin typeface="Futura-Condensed-Normal" pitchFamily="2" charset="0"/>
                    <a:cs typeface="Futura Condensed"/>
                  </a:rPr>
                  <a:t>UNIT 1 - EXPLORING</a:t>
                </a:r>
                <a:endParaRPr lang="en-US" sz="800" dirty="0">
                  <a:solidFill>
                    <a:srgbClr val="FFFFFF"/>
                  </a:solidFill>
                  <a:latin typeface="Futura-Condensed-Normal" pitchFamily="2" charset="0"/>
                  <a:cs typeface="Futura Condensed"/>
                </a:endParaRPr>
              </a:p>
            </p:txBody>
          </p:sp>
        </p:grpSp>
      </p:grpSp>
      <p:grpSp>
        <p:nvGrpSpPr>
          <p:cNvPr id="5" name="Group 4"/>
          <p:cNvGrpSpPr/>
          <p:nvPr/>
        </p:nvGrpSpPr>
        <p:grpSpPr>
          <a:xfrm>
            <a:off x="483019" y="2971660"/>
            <a:ext cx="3068058" cy="1184803"/>
            <a:chOff x="483019" y="2971660"/>
            <a:chExt cx="3068058" cy="1184803"/>
          </a:xfrm>
        </p:grpSpPr>
        <p:sp>
          <p:nvSpPr>
            <p:cNvPr id="78" name="Rectangle 77"/>
            <p:cNvSpPr/>
            <p:nvPr/>
          </p:nvSpPr>
          <p:spPr>
            <a:xfrm>
              <a:off x="814601" y="2971660"/>
              <a:ext cx="2736476" cy="1015663"/>
            </a:xfrm>
            <a:prstGeom prst="rect">
              <a:avLst/>
            </a:prstGeom>
          </p:spPr>
          <p:txBody>
            <a:bodyPr wrap="square" tIns="0" bIns="0">
              <a:spAutoFit/>
            </a:bodyPr>
            <a:lstStyle/>
            <a:p>
              <a:pPr lvl="0" algn="just"/>
              <a:r>
                <a:rPr lang="en-US" sz="1100" dirty="0" smtClean="0">
                  <a:latin typeface="Futura-Condensed-Normal" pitchFamily="2" charset="0"/>
                  <a:cs typeface="Futura Condensed"/>
                </a:rPr>
                <a:t>Prepare </a:t>
              </a:r>
              <a:r>
                <a:rPr lang="en-US" sz="1100" dirty="0">
                  <a:latin typeface="Futura-Condensed-Normal" pitchFamily="2" charset="0"/>
                  <a:cs typeface="Futura Condensed"/>
                </a:rPr>
                <a:t>for the culture of creative computing by exploring possibilities and setting up technical infrastructure (e.g., creating Scratch accounts, starting design journals) and social infrastructure (e.g., establishing critique groups</a:t>
              </a:r>
              <a:r>
                <a:rPr lang="en-US" sz="1100" dirty="0" smtClean="0">
                  <a:latin typeface="Futura-Condensed-Normal" pitchFamily="2" charset="0"/>
                  <a:cs typeface="Futura Condensed"/>
                </a:rPr>
                <a:t>). </a:t>
              </a:r>
              <a:r>
                <a:rPr lang="en-US" sz="1100" dirty="0">
                  <a:latin typeface="Futura-Condensed-Normal" pitchFamily="2" charset="0"/>
                  <a:cs typeface="Futura Condensed"/>
                </a:rPr>
                <a:t>Dive into an initial creative experience by making something “surprising” happen to a Scratch character</a:t>
              </a:r>
              <a:r>
                <a:rPr lang="en-US" sz="1100" dirty="0" smtClean="0">
                  <a:latin typeface="Futura-Condensed-Normal" pitchFamily="2" charset="0"/>
                  <a:cs typeface="Futura Condensed"/>
                </a:rPr>
                <a:t>.</a:t>
              </a:r>
              <a:endParaRPr lang="en-US" sz="1100" dirty="0">
                <a:latin typeface="Futura-Condensed-Normal" pitchFamily="2" charset="0"/>
                <a:cs typeface="Futura Condensed"/>
              </a:endParaRPr>
            </a:p>
          </p:txBody>
        </p:sp>
        <p:grpSp>
          <p:nvGrpSpPr>
            <p:cNvPr id="118" name="Group 117"/>
            <p:cNvGrpSpPr/>
            <p:nvPr/>
          </p:nvGrpSpPr>
          <p:grpSpPr>
            <a:xfrm>
              <a:off x="483019" y="2991305"/>
              <a:ext cx="331582" cy="1165158"/>
              <a:chOff x="3892928" y="1799245"/>
              <a:chExt cx="331582" cy="1165158"/>
            </a:xfrm>
          </p:grpSpPr>
          <p:grpSp>
            <p:nvGrpSpPr>
              <p:cNvPr id="119" name="Group 118"/>
              <p:cNvGrpSpPr/>
              <p:nvPr/>
            </p:nvGrpSpPr>
            <p:grpSpPr>
              <a:xfrm rot="16200000" flipH="1">
                <a:off x="3484063" y="2223957"/>
                <a:ext cx="1149311" cy="331582"/>
                <a:chOff x="2424406" y="1789305"/>
                <a:chExt cx="1149311" cy="331582"/>
              </a:xfrm>
            </p:grpSpPr>
            <p:sp>
              <p:nvSpPr>
                <p:cNvPr id="121" name="Rectangle 120"/>
                <p:cNvSpPr/>
                <p:nvPr/>
              </p:nvSpPr>
              <p:spPr>
                <a:xfrm>
                  <a:off x="2424406" y="1789305"/>
                  <a:ext cx="1149311" cy="33158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22" name="Isosceles Triangle 121"/>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20" name="TextBox 119"/>
              <p:cNvSpPr txBox="1"/>
              <p:nvPr/>
            </p:nvSpPr>
            <p:spPr>
              <a:xfrm rot="16200000">
                <a:off x="3503617" y="2248224"/>
                <a:ext cx="1113402" cy="215444"/>
              </a:xfrm>
              <a:prstGeom prst="rect">
                <a:avLst/>
              </a:prstGeom>
              <a:noFill/>
            </p:spPr>
            <p:txBody>
              <a:bodyPr wrap="square" rtlCol="0">
                <a:spAutoFit/>
              </a:bodyPr>
              <a:lstStyle/>
              <a:p>
                <a:pPr algn="r"/>
                <a:r>
                  <a:rPr lang="en-US" sz="800" dirty="0" smtClean="0">
                    <a:solidFill>
                      <a:srgbClr val="FFFFFF"/>
                    </a:solidFill>
                    <a:latin typeface="Futura-Condensed-Normal" pitchFamily="2" charset="0"/>
                    <a:cs typeface="Futura Condensed"/>
                  </a:rPr>
                  <a:t>UNIT 0 – GETTING STARTED</a:t>
                </a:r>
                <a:endParaRPr lang="en-US" sz="800" dirty="0">
                  <a:solidFill>
                    <a:srgbClr val="FFFFFF"/>
                  </a:solidFill>
                  <a:latin typeface="Futura-Condensed-Normal" pitchFamily="2" charset="0"/>
                  <a:cs typeface="Futura Condensed"/>
                </a:endParaRPr>
              </a:p>
            </p:txBody>
          </p:sp>
        </p:grpSp>
      </p:grpSp>
      <p:grpSp>
        <p:nvGrpSpPr>
          <p:cNvPr id="141" name="Group 140"/>
          <p:cNvGrpSpPr/>
          <p:nvPr/>
        </p:nvGrpSpPr>
        <p:grpSpPr>
          <a:xfrm>
            <a:off x="4276092" y="2971660"/>
            <a:ext cx="3000384" cy="1184802"/>
            <a:chOff x="4320434" y="3836812"/>
            <a:chExt cx="3000384" cy="1184802"/>
          </a:xfrm>
        </p:grpSpPr>
        <p:sp>
          <p:nvSpPr>
            <p:cNvPr id="82" name="TextBox 81"/>
            <p:cNvSpPr txBox="1"/>
            <p:nvPr/>
          </p:nvSpPr>
          <p:spPr>
            <a:xfrm>
              <a:off x="4652007" y="3836812"/>
              <a:ext cx="2668811" cy="846386"/>
            </a:xfrm>
            <a:prstGeom prst="rect">
              <a:avLst/>
            </a:prstGeom>
            <a:noFill/>
          </p:spPr>
          <p:txBody>
            <a:bodyPr wrap="square" tIns="0" bIns="0" rtlCol="0">
              <a:spAutoFit/>
            </a:bodyPr>
            <a:lstStyle/>
            <a:p>
              <a:pPr lvl="0" algn="just"/>
              <a:r>
                <a:rPr lang="en-US" sz="1100" dirty="0">
                  <a:latin typeface="Futura-Condensed-Normal" pitchFamily="2" charset="0"/>
                  <a:cs typeface="Futura Condensed"/>
                </a:rPr>
                <a:t>Connect fundamental game mechanics such as score and levels to key computational concepts, such as variables, </a:t>
              </a:r>
              <a:r>
                <a:rPr lang="en-US" sz="1100" dirty="0" smtClean="0">
                  <a:latin typeface="Futura-Condensed-Normal" pitchFamily="2" charset="0"/>
                  <a:cs typeface="Futura Condensed"/>
                </a:rPr>
                <a:t>operators, </a:t>
              </a:r>
              <a:r>
                <a:rPr lang="en-US" sz="1100" dirty="0">
                  <a:latin typeface="Futura-Condensed-Normal" pitchFamily="2" charset="0"/>
                  <a:cs typeface="Futura Condensed"/>
                </a:rPr>
                <a:t>and conditionals. Analyze your favorite games, imagine new ones, and practice game design by implementing (and extending) classic games, like Pong.</a:t>
              </a:r>
            </a:p>
          </p:txBody>
        </p:sp>
        <p:grpSp>
          <p:nvGrpSpPr>
            <p:cNvPr id="123" name="Group 122"/>
            <p:cNvGrpSpPr/>
            <p:nvPr/>
          </p:nvGrpSpPr>
          <p:grpSpPr>
            <a:xfrm>
              <a:off x="4320434" y="3872303"/>
              <a:ext cx="331582" cy="1149311"/>
              <a:chOff x="3892928" y="1815092"/>
              <a:chExt cx="331582" cy="1149311"/>
            </a:xfrm>
          </p:grpSpPr>
          <p:grpSp>
            <p:nvGrpSpPr>
              <p:cNvPr id="124" name="Group 123"/>
              <p:cNvGrpSpPr/>
              <p:nvPr/>
            </p:nvGrpSpPr>
            <p:grpSpPr>
              <a:xfrm rot="16200000" flipH="1">
                <a:off x="3484063" y="2223957"/>
                <a:ext cx="1149311" cy="331582"/>
                <a:chOff x="2424406" y="1789305"/>
                <a:chExt cx="1149311" cy="331582"/>
              </a:xfrm>
            </p:grpSpPr>
            <p:sp>
              <p:nvSpPr>
                <p:cNvPr id="126" name="Rectangle 125"/>
                <p:cNvSpPr/>
                <p:nvPr/>
              </p:nvSpPr>
              <p:spPr>
                <a:xfrm>
                  <a:off x="2424406" y="1789305"/>
                  <a:ext cx="1149311" cy="331582"/>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27" name="Isosceles Triangle 126"/>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25" name="TextBox 124"/>
              <p:cNvSpPr txBox="1"/>
              <p:nvPr/>
            </p:nvSpPr>
            <p:spPr>
              <a:xfrm rot="16200000">
                <a:off x="3503611" y="2264071"/>
                <a:ext cx="1113402" cy="215444"/>
              </a:xfrm>
              <a:prstGeom prst="rect">
                <a:avLst/>
              </a:prstGeom>
              <a:noFill/>
            </p:spPr>
            <p:txBody>
              <a:bodyPr wrap="square" rtlCol="0">
                <a:spAutoFit/>
              </a:bodyPr>
              <a:lstStyle/>
              <a:p>
                <a:pPr algn="r"/>
                <a:r>
                  <a:rPr lang="en-US" sz="800" dirty="0">
                    <a:solidFill>
                      <a:srgbClr val="FFFFFF"/>
                    </a:solidFill>
                    <a:latin typeface="Futura-Condensed-Normal" pitchFamily="2" charset="0"/>
                    <a:cs typeface="Futura Condensed"/>
                  </a:rPr>
                  <a:t>UNIT </a:t>
                </a:r>
                <a:r>
                  <a:rPr lang="en-US" sz="800" dirty="0" smtClean="0">
                    <a:solidFill>
                      <a:srgbClr val="FFFFFF"/>
                    </a:solidFill>
                    <a:latin typeface="Futura-Condensed-Normal" pitchFamily="2" charset="0"/>
                    <a:cs typeface="Futura Condensed"/>
                  </a:rPr>
                  <a:t>4 - GAMES</a:t>
                </a:r>
                <a:endParaRPr lang="en-US" sz="800" dirty="0">
                  <a:solidFill>
                    <a:srgbClr val="FFFFFF"/>
                  </a:solidFill>
                  <a:latin typeface="Futura-Condensed-Normal" pitchFamily="2" charset="0"/>
                  <a:cs typeface="Futura Condensed"/>
                </a:endParaRPr>
              </a:p>
            </p:txBody>
          </p:sp>
        </p:grpSp>
      </p:grpSp>
      <p:grpSp>
        <p:nvGrpSpPr>
          <p:cNvPr id="146" name="Group 145"/>
          <p:cNvGrpSpPr/>
          <p:nvPr/>
        </p:nvGrpSpPr>
        <p:grpSpPr>
          <a:xfrm>
            <a:off x="4276092" y="4487665"/>
            <a:ext cx="3063594" cy="1173589"/>
            <a:chOff x="4276634" y="2073583"/>
            <a:chExt cx="3063594" cy="1173589"/>
          </a:xfrm>
        </p:grpSpPr>
        <p:sp>
          <p:nvSpPr>
            <p:cNvPr id="83" name="TextBox 82"/>
            <p:cNvSpPr txBox="1"/>
            <p:nvPr/>
          </p:nvSpPr>
          <p:spPr>
            <a:xfrm>
              <a:off x="4605125" y="2073583"/>
              <a:ext cx="2735103" cy="677108"/>
            </a:xfrm>
            <a:prstGeom prst="rect">
              <a:avLst/>
            </a:prstGeom>
            <a:noFill/>
          </p:spPr>
          <p:txBody>
            <a:bodyPr wrap="square" tIns="0" bIns="0" rtlCol="0">
              <a:spAutoFit/>
            </a:bodyPr>
            <a:lstStyle/>
            <a:p>
              <a:pPr lvl="0" algn="just"/>
              <a:r>
                <a:rPr lang="en-US" sz="1100" dirty="0" smtClean="0">
                  <a:latin typeface="Futura-Condensed-Normal" pitchFamily="2" charset="0"/>
                  <a:cs typeface="Futura Condensed"/>
                </a:rPr>
                <a:t>Before </a:t>
              </a:r>
              <a:r>
                <a:rPr lang="en-US" sz="1100" dirty="0">
                  <a:latin typeface="Futura-Condensed-Normal" pitchFamily="2" charset="0"/>
                  <a:cs typeface="Futura Condensed"/>
                </a:rPr>
                <a:t>the culminating unit, take a moment to revisit work from prior units, further exploring advanced concepts or helping others by designing new activities or debugging challenges.</a:t>
              </a:r>
            </a:p>
          </p:txBody>
        </p:sp>
        <p:grpSp>
          <p:nvGrpSpPr>
            <p:cNvPr id="128" name="Group 127"/>
            <p:cNvGrpSpPr/>
            <p:nvPr/>
          </p:nvGrpSpPr>
          <p:grpSpPr>
            <a:xfrm>
              <a:off x="4276634" y="2097861"/>
              <a:ext cx="331582" cy="1149311"/>
              <a:chOff x="3892928" y="1815092"/>
              <a:chExt cx="331582" cy="1149311"/>
            </a:xfrm>
          </p:grpSpPr>
          <p:grpSp>
            <p:nvGrpSpPr>
              <p:cNvPr id="129" name="Group 128"/>
              <p:cNvGrpSpPr/>
              <p:nvPr/>
            </p:nvGrpSpPr>
            <p:grpSpPr>
              <a:xfrm rot="16200000" flipH="1">
                <a:off x="3484063" y="2223957"/>
                <a:ext cx="1149311" cy="331582"/>
                <a:chOff x="2424406" y="1789305"/>
                <a:chExt cx="1149311" cy="331582"/>
              </a:xfrm>
            </p:grpSpPr>
            <p:sp>
              <p:nvSpPr>
                <p:cNvPr id="131" name="Rectangle 130"/>
                <p:cNvSpPr/>
                <p:nvPr/>
              </p:nvSpPr>
              <p:spPr>
                <a:xfrm>
                  <a:off x="2424406" y="1789305"/>
                  <a:ext cx="1149311" cy="331582"/>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32" name="Isosceles Triangle 131"/>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30" name="TextBox 129"/>
              <p:cNvSpPr txBox="1"/>
              <p:nvPr/>
            </p:nvSpPr>
            <p:spPr>
              <a:xfrm rot="16200000">
                <a:off x="3503611" y="2264071"/>
                <a:ext cx="1113402" cy="215444"/>
              </a:xfrm>
              <a:prstGeom prst="rect">
                <a:avLst/>
              </a:prstGeom>
              <a:noFill/>
            </p:spPr>
            <p:txBody>
              <a:bodyPr wrap="square" rtlCol="0">
                <a:spAutoFit/>
              </a:bodyPr>
              <a:lstStyle/>
              <a:p>
                <a:pPr algn="r"/>
                <a:r>
                  <a:rPr lang="en-US" sz="800" dirty="0">
                    <a:solidFill>
                      <a:srgbClr val="FFFFFF"/>
                    </a:solidFill>
                    <a:latin typeface="Futura-Condensed-Normal" pitchFamily="2" charset="0"/>
                    <a:cs typeface="Futura Condensed"/>
                  </a:rPr>
                  <a:t>UNIT </a:t>
                </a:r>
                <a:r>
                  <a:rPr lang="en-US" sz="800" dirty="0" smtClean="0">
                    <a:solidFill>
                      <a:srgbClr val="FFFFFF"/>
                    </a:solidFill>
                    <a:latin typeface="Futura-Condensed-Normal" pitchFamily="2" charset="0"/>
                    <a:cs typeface="Futura Condensed"/>
                  </a:rPr>
                  <a:t>5 – DIVING DEEPER</a:t>
                </a:r>
                <a:endParaRPr lang="en-US" sz="800" dirty="0">
                  <a:solidFill>
                    <a:srgbClr val="FFFFFF"/>
                  </a:solidFill>
                  <a:latin typeface="Futura-Condensed-Normal" pitchFamily="2" charset="0"/>
                  <a:cs typeface="Futura Condensed"/>
                </a:endParaRPr>
              </a:p>
            </p:txBody>
          </p:sp>
        </p:grpSp>
      </p:grpSp>
      <p:grpSp>
        <p:nvGrpSpPr>
          <p:cNvPr id="139" name="Group 138"/>
          <p:cNvGrpSpPr/>
          <p:nvPr/>
        </p:nvGrpSpPr>
        <p:grpSpPr>
          <a:xfrm>
            <a:off x="4276092" y="6029187"/>
            <a:ext cx="3000384" cy="1180610"/>
            <a:chOff x="4320435" y="6420869"/>
            <a:chExt cx="3000384" cy="1180610"/>
          </a:xfrm>
        </p:grpSpPr>
        <p:sp>
          <p:nvSpPr>
            <p:cNvPr id="84" name="TextBox 83"/>
            <p:cNvSpPr txBox="1"/>
            <p:nvPr/>
          </p:nvSpPr>
          <p:spPr>
            <a:xfrm>
              <a:off x="4652017" y="6420869"/>
              <a:ext cx="2668802" cy="507831"/>
            </a:xfrm>
            <a:prstGeom prst="rect">
              <a:avLst/>
            </a:prstGeom>
            <a:noFill/>
          </p:spPr>
          <p:txBody>
            <a:bodyPr wrap="square" tIns="0" bIns="0" rtlCol="0">
              <a:spAutoFit/>
            </a:bodyPr>
            <a:lstStyle/>
            <a:p>
              <a:pPr lvl="0" algn="just"/>
              <a:r>
                <a:rPr lang="en-US" sz="1100" dirty="0">
                  <a:latin typeface="Futura-Condensed-Normal" pitchFamily="2" charset="0"/>
                  <a:cs typeface="Futura Condensed"/>
                </a:rPr>
                <a:t>Put all of the computational concepts and practices into action by designing and developing a project of your own through iterative cycles of planning, making, and sharing</a:t>
              </a:r>
              <a:r>
                <a:rPr lang="en-US" sz="1100" dirty="0" smtClean="0">
                  <a:latin typeface="Futura-Condensed-Normal" pitchFamily="2" charset="0"/>
                  <a:cs typeface="Futura Condensed"/>
                </a:rPr>
                <a:t>.</a:t>
              </a:r>
              <a:endParaRPr lang="en-US" sz="1100" dirty="0">
                <a:latin typeface="Futura-Condensed-Normal" pitchFamily="2" charset="0"/>
                <a:cs typeface="Futura Condensed"/>
              </a:endParaRPr>
            </a:p>
          </p:txBody>
        </p:sp>
        <p:grpSp>
          <p:nvGrpSpPr>
            <p:cNvPr id="133" name="Group 132"/>
            <p:cNvGrpSpPr/>
            <p:nvPr/>
          </p:nvGrpSpPr>
          <p:grpSpPr>
            <a:xfrm>
              <a:off x="4320435" y="6443905"/>
              <a:ext cx="331582" cy="1157574"/>
              <a:chOff x="3892928" y="1806829"/>
              <a:chExt cx="331582" cy="1157574"/>
            </a:xfrm>
          </p:grpSpPr>
          <p:grpSp>
            <p:nvGrpSpPr>
              <p:cNvPr id="134" name="Group 133"/>
              <p:cNvGrpSpPr/>
              <p:nvPr/>
            </p:nvGrpSpPr>
            <p:grpSpPr>
              <a:xfrm rot="16200000" flipH="1">
                <a:off x="3484063" y="2223957"/>
                <a:ext cx="1149311" cy="331582"/>
                <a:chOff x="2424406" y="1789305"/>
                <a:chExt cx="1149311" cy="331582"/>
              </a:xfrm>
            </p:grpSpPr>
            <p:sp>
              <p:nvSpPr>
                <p:cNvPr id="136" name="Rectangle 135"/>
                <p:cNvSpPr/>
                <p:nvPr/>
              </p:nvSpPr>
              <p:spPr>
                <a:xfrm>
                  <a:off x="2424406" y="1789305"/>
                  <a:ext cx="1149311" cy="331582"/>
                </a:xfrm>
                <a:prstGeom prst="rect">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37" name="Isosceles Triangle 136"/>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35" name="TextBox 134"/>
              <p:cNvSpPr txBox="1"/>
              <p:nvPr/>
            </p:nvSpPr>
            <p:spPr>
              <a:xfrm rot="16200000">
                <a:off x="3503611" y="2255808"/>
                <a:ext cx="1113402" cy="215444"/>
              </a:xfrm>
              <a:prstGeom prst="rect">
                <a:avLst/>
              </a:prstGeom>
              <a:noFill/>
            </p:spPr>
            <p:txBody>
              <a:bodyPr wrap="square" rtlCol="0">
                <a:spAutoFit/>
              </a:bodyPr>
              <a:lstStyle/>
              <a:p>
                <a:pPr algn="r"/>
                <a:r>
                  <a:rPr lang="en-US" sz="800" dirty="0">
                    <a:solidFill>
                      <a:srgbClr val="FFFFFF"/>
                    </a:solidFill>
                    <a:latin typeface="Futura-Condensed-Normal" pitchFamily="2" charset="0"/>
                    <a:cs typeface="Futura Condensed"/>
                  </a:rPr>
                  <a:t>UNIT </a:t>
                </a:r>
                <a:r>
                  <a:rPr lang="en-US" sz="800" dirty="0" smtClean="0">
                    <a:solidFill>
                      <a:srgbClr val="FFFFFF"/>
                    </a:solidFill>
                    <a:latin typeface="Futura-Condensed-Normal" pitchFamily="2" charset="0"/>
                    <a:cs typeface="Futura Condensed"/>
                  </a:rPr>
                  <a:t>6 - HACKATHON</a:t>
                </a:r>
                <a:endParaRPr lang="en-US" sz="800" dirty="0">
                  <a:solidFill>
                    <a:srgbClr val="FFFFFF"/>
                  </a:solidFill>
                  <a:latin typeface="Futura-Condensed-Normal" pitchFamily="2" charset="0"/>
                  <a:cs typeface="Futura Condensed"/>
                </a:endParaRPr>
              </a:p>
            </p:txBody>
          </p:sp>
        </p:grpSp>
      </p:grpSp>
      <p:sp>
        <p:nvSpPr>
          <p:cNvPr id="6" name="Slide Number Placeholder 5"/>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4</a:t>
            </a:r>
            <a:endParaRPr lang="en-US" dirty="0">
              <a:latin typeface="Futura-Condensed-Normal" pitchFamily="2" charset="0"/>
            </a:endParaRPr>
          </a:p>
        </p:txBody>
      </p:sp>
    </p:spTree>
    <p:extLst>
      <p:ext uri="{BB962C8B-B14F-4D97-AF65-F5344CB8AC3E}">
        <p14:creationId xmlns="" xmlns:p14="http://schemas.microsoft.com/office/powerpoint/2010/main" val="1033079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5561" y="5721364"/>
            <a:ext cx="6854771" cy="3416319"/>
          </a:xfrm>
          <a:prstGeom prst="rect">
            <a:avLst/>
          </a:prstGeom>
        </p:spPr>
        <p:txBody>
          <a:bodyPr wrap="square">
            <a:spAutoFit/>
          </a:bodyPr>
          <a:lstStyle/>
          <a:p>
            <a:pPr algn="just"/>
            <a:r>
              <a:rPr lang="en-US" sz="1200" dirty="0">
                <a:latin typeface="Futura-Condensed-Normal" pitchFamily="2" charset="0"/>
                <a:cs typeface="Futura Condensed"/>
              </a:rPr>
              <a:t>This guide was developed by members of the </a:t>
            </a:r>
            <a:r>
              <a:rPr lang="en-US" sz="1200" dirty="0" err="1">
                <a:latin typeface="Futura-Condensed-Normal" pitchFamily="2" charset="0"/>
                <a:cs typeface="Futura Condensed"/>
              </a:rPr>
              <a:t>ScratchEd</a:t>
            </a:r>
            <a:r>
              <a:rPr lang="en-US" sz="1200" dirty="0">
                <a:latin typeface="Futura-Condensed-Normal" pitchFamily="2" charset="0"/>
                <a:cs typeface="Futura Condensed"/>
              </a:rPr>
              <a:t> research team at the Harvard Graduate School of Education – </a:t>
            </a:r>
            <a:r>
              <a:rPr lang="en-US" sz="1200" dirty="0" err="1">
                <a:latin typeface="Futura-Condensed-Normal" pitchFamily="2" charset="0"/>
                <a:cs typeface="Futura Condensed"/>
              </a:rPr>
              <a:t>Christan</a:t>
            </a:r>
            <a:r>
              <a:rPr lang="en-US" sz="1200" dirty="0">
                <a:latin typeface="Futura-Condensed-Normal" pitchFamily="2" charset="0"/>
                <a:cs typeface="Futura Condensed"/>
              </a:rPr>
              <a:t> Balch, Michelle Chung, and Karen Brennan. Jeff </a:t>
            </a:r>
            <a:r>
              <a:rPr lang="en-US" sz="1200" dirty="0" err="1">
                <a:latin typeface="Futura-Condensed-Normal" pitchFamily="2" charset="0"/>
                <a:cs typeface="Futura Condensed"/>
              </a:rPr>
              <a:t>Hawson</a:t>
            </a:r>
            <a:r>
              <a:rPr lang="en-US" sz="1200" dirty="0">
                <a:latin typeface="Futura-Condensed-Normal" pitchFamily="2" charset="0"/>
                <a:cs typeface="Futura Condensed"/>
              </a:rPr>
              <a:t> provided editing support and inexhaustible enthusiasm</a:t>
            </a:r>
            <a:r>
              <a:rPr lang="en-US" sz="1200" dirty="0" smtClean="0">
                <a:latin typeface="Futura-Condensed-Normal" pitchFamily="2" charset="0"/>
                <a:cs typeface="Futura Condensed"/>
              </a:rPr>
              <a:t>.</a:t>
            </a:r>
          </a:p>
          <a:p>
            <a:pPr algn="just"/>
            <a:r>
              <a:rPr lang="en-US" sz="1200" dirty="0">
                <a:latin typeface="Futura-Condensed-Normal" pitchFamily="2" charset="0"/>
                <a:cs typeface="Futura Condensed"/>
              </a:rPr>
              <a:t> </a:t>
            </a:r>
          </a:p>
          <a:p>
            <a:pPr algn="just"/>
            <a:r>
              <a:rPr lang="en-US" sz="1200" dirty="0">
                <a:latin typeface="Futura-Condensed-Normal" pitchFamily="2" charset="0"/>
                <a:cs typeface="Futura Condensed"/>
              </a:rPr>
              <a:t>The guide contents draw on a previous version of the Creative Computing Guide (released in 2011) and on the Creative Computing Online Workshop (hosted in 2013). These were made possible with support from the National Science Foundation through grant DRL-1019396, the Google CS4HS program, and the Code-to-Learn Foundation.</a:t>
            </a:r>
          </a:p>
          <a:p>
            <a:pPr algn="just"/>
            <a:r>
              <a:rPr lang="en-US" sz="1200" dirty="0">
                <a:latin typeface="Futura-Condensed-Normal" pitchFamily="2" charset="0"/>
                <a:cs typeface="Futura Condensed"/>
              </a:rPr>
              <a:t> </a:t>
            </a:r>
          </a:p>
          <a:p>
            <a:pPr algn="just"/>
            <a:r>
              <a:rPr lang="en-US" sz="1200" dirty="0">
                <a:latin typeface="Futura-Condensed-Normal" pitchFamily="2" charset="0"/>
                <a:cs typeface="Futura Condensed"/>
              </a:rPr>
              <a:t>We are enormously appreciative of the numerous educators who have used the previous version of this guide and participated in workshops. </a:t>
            </a:r>
            <a:r>
              <a:rPr lang="en-US" sz="1200" dirty="0" smtClean="0">
                <a:latin typeface="Futura-Condensed-Normal" pitchFamily="2" charset="0"/>
                <a:cs typeface="Futura Condensed"/>
              </a:rPr>
              <a:t>In particular, we </a:t>
            </a:r>
            <a:r>
              <a:rPr lang="en-US" sz="1200" dirty="0">
                <a:latin typeface="Futura-Condensed-Normal" pitchFamily="2" charset="0"/>
                <a:cs typeface="Futura Condensed"/>
              </a:rPr>
              <a:t>would like to thank the educators who extensively tested the first guide (Russell Clough, Judy Hoffman, Kara </a:t>
            </a:r>
            <a:r>
              <a:rPr lang="en-US" sz="1200" dirty="0" err="1">
                <a:latin typeface="Futura-Condensed-Normal" pitchFamily="2" charset="0"/>
                <a:cs typeface="Futura Condensed"/>
              </a:rPr>
              <a:t>Kestner</a:t>
            </a:r>
            <a:r>
              <a:rPr lang="en-US" sz="1200" dirty="0">
                <a:latin typeface="Futura-Condensed-Normal" pitchFamily="2" charset="0"/>
                <a:cs typeface="Futura Condensed"/>
              </a:rPr>
              <a:t>, Alvin Kroon, Melissa </a:t>
            </a:r>
            <a:r>
              <a:rPr lang="en-US" sz="1200" dirty="0" err="1">
                <a:latin typeface="Futura-Condensed-Normal" pitchFamily="2" charset="0"/>
                <a:cs typeface="Futura Condensed"/>
              </a:rPr>
              <a:t>Nordmann</a:t>
            </a:r>
            <a:r>
              <a:rPr lang="en-US" sz="1200" dirty="0">
                <a:latin typeface="Futura-Condensed-Normal" pitchFamily="2" charset="0"/>
                <a:cs typeface="Futura Condensed"/>
              </a:rPr>
              <a:t>, and Tyson </a:t>
            </a:r>
            <a:r>
              <a:rPr lang="en-US" sz="1200" dirty="0" err="1">
                <a:latin typeface="Futura-Condensed-Normal" pitchFamily="2" charset="0"/>
                <a:cs typeface="Futura Condensed"/>
              </a:rPr>
              <a:t>Spraul</a:t>
            </a:r>
            <a:r>
              <a:rPr lang="en-US" sz="1200" dirty="0">
                <a:latin typeface="Futura-Condensed-Normal" pitchFamily="2" charset="0"/>
                <a:cs typeface="Futura Condensed"/>
              </a:rPr>
              <a:t>) and the educators who extensively reviewed the current guide (Ingrid Gustafson, Megan </a:t>
            </a:r>
            <a:r>
              <a:rPr lang="en-US" sz="1200" dirty="0" err="1">
                <a:latin typeface="Futura-Condensed-Normal" pitchFamily="2" charset="0"/>
                <a:cs typeface="Futura Condensed"/>
              </a:rPr>
              <a:t>Haddadi</a:t>
            </a:r>
            <a:r>
              <a:rPr lang="en-US" sz="1200" dirty="0">
                <a:latin typeface="Futura-Condensed-Normal" pitchFamily="2" charset="0"/>
                <a:cs typeface="Futura Condensed"/>
              </a:rPr>
              <a:t>, </a:t>
            </a:r>
            <a:r>
              <a:rPr lang="en-US" sz="1200" dirty="0" err="1">
                <a:latin typeface="Futura-Condensed-Normal" pitchFamily="2" charset="0"/>
                <a:cs typeface="Futura Condensed"/>
              </a:rPr>
              <a:t>Keledy</a:t>
            </a:r>
            <a:r>
              <a:rPr lang="en-US" sz="1200" dirty="0">
                <a:latin typeface="Futura-Condensed-Normal" pitchFamily="2" charset="0"/>
                <a:cs typeface="Futura Condensed"/>
              </a:rPr>
              <a:t> </a:t>
            </a:r>
            <a:r>
              <a:rPr lang="en-US" sz="1200" dirty="0" err="1">
                <a:latin typeface="Futura-Condensed-Normal" pitchFamily="2" charset="0"/>
                <a:cs typeface="Futura Condensed"/>
              </a:rPr>
              <a:t>Kenkel</a:t>
            </a:r>
            <a:r>
              <a:rPr lang="en-US" sz="1200" dirty="0">
                <a:latin typeface="Futura-Condensed-Normal" pitchFamily="2" charset="0"/>
                <a:cs typeface="Futura Condensed"/>
              </a:rPr>
              <a:t>, Adam </a:t>
            </a:r>
            <a:r>
              <a:rPr lang="en-US" sz="1200" dirty="0" err="1">
                <a:latin typeface="Futura-Condensed-Normal" pitchFamily="2" charset="0"/>
                <a:cs typeface="Futura Condensed"/>
              </a:rPr>
              <a:t>Scharfenberger</a:t>
            </a:r>
            <a:r>
              <a:rPr lang="en-US" sz="1200" dirty="0">
                <a:latin typeface="Futura-Condensed-Normal" pitchFamily="2" charset="0"/>
                <a:cs typeface="Futura Condensed"/>
              </a:rPr>
              <a:t>, and </a:t>
            </a:r>
            <a:r>
              <a:rPr lang="en-US" sz="1200" dirty="0" err="1">
                <a:latin typeface="Futura-Condensed-Normal" pitchFamily="2" charset="0"/>
                <a:cs typeface="Futura Condensed"/>
              </a:rPr>
              <a:t>LeeAnn</a:t>
            </a:r>
            <a:r>
              <a:rPr lang="en-US" sz="1200" dirty="0">
                <a:latin typeface="Futura-Condensed-Normal" pitchFamily="2" charset="0"/>
                <a:cs typeface="Futura Condensed"/>
              </a:rPr>
              <a:t> Wells)</a:t>
            </a:r>
            <a:r>
              <a:rPr lang="en-US" sz="1200" dirty="0" smtClean="0">
                <a:latin typeface="Futura-Condensed-Normal" pitchFamily="2" charset="0"/>
                <a:cs typeface="Futura Condensed"/>
              </a:rPr>
              <a:t>.</a:t>
            </a:r>
          </a:p>
          <a:p>
            <a:pPr algn="just"/>
            <a:endParaRPr lang="en-US" sz="1200" dirty="0">
              <a:latin typeface="Futura-Condensed-Normal" pitchFamily="2" charset="0"/>
              <a:cs typeface="Futura Condensed"/>
            </a:endParaRPr>
          </a:p>
          <a:p>
            <a:pPr algn="just"/>
            <a:r>
              <a:rPr lang="en-US" sz="1200" dirty="0" smtClean="0">
                <a:latin typeface="Futura-Condensed-Normal" pitchFamily="2" charset="0"/>
                <a:cs typeface="Futura Condensed"/>
              </a:rPr>
              <a:t>We are also greatly appreciative of our collaborators. We would like </a:t>
            </a:r>
            <a:r>
              <a:rPr lang="en-US" sz="1200" dirty="0">
                <a:latin typeface="Futura-Condensed-Normal" pitchFamily="2" charset="0"/>
                <a:cs typeface="Futura Condensed"/>
              </a:rPr>
              <a:t>to thank </a:t>
            </a:r>
            <a:r>
              <a:rPr lang="en-US" sz="1200" dirty="0" smtClean="0">
                <a:latin typeface="Futura-Condensed-Normal" pitchFamily="2" charset="0"/>
                <a:cs typeface="Futura Condensed"/>
              </a:rPr>
              <a:t>Wendy </a:t>
            </a:r>
            <a:r>
              <a:rPr lang="en-US" sz="1200" dirty="0">
                <a:latin typeface="Futura-Condensed-Normal" pitchFamily="2" charset="0"/>
                <a:cs typeface="Futura Condensed"/>
              </a:rPr>
              <a:t>Martin, Francisco Cervantes, </a:t>
            </a:r>
            <a:r>
              <a:rPr lang="en-US" sz="1200" dirty="0" smtClean="0">
                <a:latin typeface="Futura-Condensed-Normal" pitchFamily="2" charset="0"/>
                <a:cs typeface="Futura Condensed"/>
              </a:rPr>
              <a:t>and Bill </a:t>
            </a:r>
            <a:r>
              <a:rPr lang="en-US" sz="1200" dirty="0">
                <a:latin typeface="Futura-Condensed-Normal" pitchFamily="2" charset="0"/>
                <a:cs typeface="Futura Condensed"/>
              </a:rPr>
              <a:t>Tally from Education Development Center’s Center for Children &amp; Technology, and Mitch Resnick from </a:t>
            </a:r>
            <a:r>
              <a:rPr lang="en-US" sz="1200" dirty="0" smtClean="0">
                <a:latin typeface="Futura-Condensed-Normal" pitchFamily="2" charset="0"/>
                <a:cs typeface="Futura Condensed"/>
              </a:rPr>
              <a:t>the MIT </a:t>
            </a:r>
            <a:r>
              <a:rPr lang="en-US" sz="1200" dirty="0">
                <a:latin typeface="Futura-Condensed-Normal" pitchFamily="2" charset="0"/>
                <a:cs typeface="Futura Condensed"/>
              </a:rPr>
              <a:t>Media </a:t>
            </a:r>
            <a:r>
              <a:rPr lang="en-US" sz="1200" dirty="0" smtClean="0">
                <a:latin typeface="Futura-Condensed-Normal" pitchFamily="2" charset="0"/>
                <a:cs typeface="Futura Condensed"/>
              </a:rPr>
              <a:t>Lab for their extensive contributions in developing the computational thinking framework and resources. We would like to thank the many amazing Harvard Graduate School of Education interns who have contributed to the guide development over the past several years since the initial version in 2011, including Vanity Gee, </a:t>
            </a:r>
            <a:r>
              <a:rPr lang="en-US" sz="1200" dirty="0">
                <a:latin typeface="Futura-Condensed-Normal" pitchFamily="2" charset="0"/>
                <a:cs typeface="Futura Condensed"/>
              </a:rPr>
              <a:t>Vanessa </a:t>
            </a:r>
            <a:r>
              <a:rPr lang="en-US" sz="1200" dirty="0" err="1">
                <a:latin typeface="Futura-Condensed-Normal" pitchFamily="2" charset="0"/>
                <a:cs typeface="Futura Condensed"/>
              </a:rPr>
              <a:t>Gennarelli</a:t>
            </a:r>
            <a:r>
              <a:rPr lang="en-US" sz="1200" dirty="0" smtClean="0">
                <a:latin typeface="Futura-Condensed-Normal" pitchFamily="2" charset="0"/>
                <a:cs typeface="Futura Condensed"/>
              </a:rPr>
              <a:t>, </a:t>
            </a:r>
            <a:r>
              <a:rPr lang="en-US" sz="1200" dirty="0" err="1" smtClean="0">
                <a:latin typeface="Futura-Condensed-Normal" pitchFamily="2" charset="0"/>
                <a:cs typeface="Futura Condensed"/>
              </a:rPr>
              <a:t>Mylo</a:t>
            </a:r>
            <a:r>
              <a:rPr lang="en-US" sz="1200" dirty="0" smtClean="0">
                <a:latin typeface="Futura-Condensed-Normal" pitchFamily="2" charset="0"/>
                <a:cs typeface="Futura Condensed"/>
              </a:rPr>
              <a:t> Lam, Tomoko Matsukawa, Aaron Morris,</a:t>
            </a:r>
            <a:r>
              <a:rPr lang="en-US" sz="1200" dirty="0">
                <a:latin typeface="Futura-Condensed-Normal" pitchFamily="2" charset="0"/>
                <a:cs typeface="Futura Condensed"/>
              </a:rPr>
              <a:t> Matthew </a:t>
            </a:r>
            <a:r>
              <a:rPr lang="en-US" sz="1200" dirty="0" err="1">
                <a:latin typeface="Futura-Condensed-Normal" pitchFamily="2" charset="0"/>
                <a:cs typeface="Futura Condensed"/>
              </a:rPr>
              <a:t>Ong</a:t>
            </a:r>
            <a:r>
              <a:rPr lang="en-US" sz="1200" dirty="0">
                <a:latin typeface="Futura-Condensed-Normal" pitchFamily="2" charset="0"/>
                <a:cs typeface="Futura Condensed"/>
              </a:rPr>
              <a:t>, </a:t>
            </a:r>
            <a:r>
              <a:rPr lang="en-US" sz="1200" dirty="0" err="1" smtClean="0">
                <a:latin typeface="Futura-Condensed-Normal" pitchFamily="2" charset="0"/>
                <a:cs typeface="Futura Condensed"/>
              </a:rPr>
              <a:t>Roshanak</a:t>
            </a:r>
            <a:r>
              <a:rPr lang="en-US" sz="1200" dirty="0" smtClean="0">
                <a:latin typeface="Futura-Condensed-Normal" pitchFamily="2" charset="0"/>
                <a:cs typeface="Futura Condensed"/>
              </a:rPr>
              <a:t> </a:t>
            </a:r>
            <a:r>
              <a:rPr lang="en-US" sz="1200" dirty="0" err="1">
                <a:latin typeface="Futura-Condensed-Normal" pitchFamily="2" charset="0"/>
                <a:cs typeface="Futura Condensed"/>
              </a:rPr>
              <a:t>Razavi</a:t>
            </a:r>
            <a:r>
              <a:rPr lang="en-US" sz="1200" dirty="0" smtClean="0">
                <a:latin typeface="Futura-Condensed-Normal" pitchFamily="2" charset="0"/>
                <a:cs typeface="Futura Condensed"/>
              </a:rPr>
              <a:t>, </a:t>
            </a:r>
            <a:r>
              <a:rPr lang="en-US" sz="1200" dirty="0">
                <a:latin typeface="Futura-Condensed-Normal" pitchFamily="2" charset="0"/>
                <a:cs typeface="Futura Condensed"/>
              </a:rPr>
              <a:t>Mary Jo </a:t>
            </a:r>
            <a:r>
              <a:rPr lang="en-US" sz="1200" dirty="0" err="1">
                <a:latin typeface="Futura-Condensed-Normal" pitchFamily="2" charset="0"/>
                <a:cs typeface="Futura Condensed"/>
              </a:rPr>
              <a:t>Madda</a:t>
            </a:r>
            <a:r>
              <a:rPr lang="en-US" sz="1200" dirty="0">
                <a:latin typeface="Futura-Condensed-Normal" pitchFamily="2" charset="0"/>
                <a:cs typeface="Futura Condensed"/>
              </a:rPr>
              <a:t>, Eric </a:t>
            </a:r>
            <a:r>
              <a:rPr lang="en-US" sz="1200" dirty="0" smtClean="0">
                <a:latin typeface="Futura-Condensed-Normal" pitchFamily="2" charset="0"/>
                <a:cs typeface="Futura Condensed"/>
              </a:rPr>
              <a:t>Schilling, and Elizabeth Woodbury.</a:t>
            </a:r>
          </a:p>
        </p:txBody>
      </p:sp>
      <p:grpSp>
        <p:nvGrpSpPr>
          <p:cNvPr id="32" name="Group 31"/>
          <p:cNvGrpSpPr/>
          <p:nvPr/>
        </p:nvGrpSpPr>
        <p:grpSpPr>
          <a:xfrm>
            <a:off x="478207" y="1350068"/>
            <a:ext cx="6836992" cy="3389424"/>
            <a:chOff x="478207" y="1293333"/>
            <a:chExt cx="6836992" cy="3389424"/>
          </a:xfrm>
        </p:grpSpPr>
        <p:grpSp>
          <p:nvGrpSpPr>
            <p:cNvPr id="31" name="Group 30"/>
            <p:cNvGrpSpPr/>
            <p:nvPr/>
          </p:nvGrpSpPr>
          <p:grpSpPr>
            <a:xfrm>
              <a:off x="478207" y="1388577"/>
              <a:ext cx="3443249" cy="3262016"/>
              <a:chOff x="478207" y="1388577"/>
              <a:chExt cx="3443249" cy="3262016"/>
            </a:xfrm>
          </p:grpSpPr>
          <p:grpSp>
            <p:nvGrpSpPr>
              <p:cNvPr id="7" name="Group 6"/>
              <p:cNvGrpSpPr/>
              <p:nvPr/>
            </p:nvGrpSpPr>
            <p:grpSpPr>
              <a:xfrm>
                <a:off x="478207" y="1388580"/>
                <a:ext cx="1568240" cy="1470330"/>
                <a:chOff x="478207" y="6598025"/>
                <a:chExt cx="1568240" cy="1470330"/>
              </a:xfrm>
            </p:grpSpPr>
            <p:sp>
              <p:nvSpPr>
                <p:cNvPr id="18" name="Oval 17"/>
                <p:cNvSpPr/>
                <p:nvPr/>
              </p:nvSpPr>
              <p:spPr>
                <a:xfrm>
                  <a:off x="527161" y="6598025"/>
                  <a:ext cx="1470331" cy="1470330"/>
                </a:xfrm>
                <a:prstGeom prst="ellipse">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19" name="TextBox 18"/>
                <p:cNvSpPr txBox="1"/>
                <p:nvPr/>
              </p:nvSpPr>
              <p:spPr>
                <a:xfrm>
                  <a:off x="478207" y="6871526"/>
                  <a:ext cx="1568240" cy="923330"/>
                </a:xfrm>
                <a:prstGeom prst="rect">
                  <a:avLst/>
                </a:prstGeom>
                <a:noFill/>
                <a:ln w="6350" cmpd="sng">
                  <a:noFill/>
                  <a:prstDash val="dash"/>
                </a:ln>
              </p:spPr>
              <p:txBody>
                <a:bodyPr wrap="square" numCol="1" rtlCol="0" anchor="ctr">
                  <a:spAutoFit/>
                </a:bodyPr>
                <a:lstStyle/>
                <a:p>
                  <a:pPr algn="ctr"/>
                  <a:r>
                    <a:rPr lang="en-US" dirty="0" smtClean="0">
                      <a:solidFill>
                        <a:schemeClr val="bg1"/>
                      </a:solidFill>
                      <a:latin typeface="Futura-Condensed-Normal" pitchFamily="2" charset="0"/>
                      <a:cs typeface="Futura Condensed"/>
                    </a:rPr>
                    <a:t>USE AS MUCH </a:t>
                  </a:r>
                </a:p>
                <a:p>
                  <a:pPr algn="ctr"/>
                  <a:r>
                    <a:rPr lang="en-US" dirty="0" smtClean="0">
                      <a:solidFill>
                        <a:schemeClr val="bg1"/>
                      </a:solidFill>
                      <a:latin typeface="Futura-Condensed-Normal" pitchFamily="2" charset="0"/>
                      <a:cs typeface="Futura Condensed"/>
                    </a:rPr>
                    <a:t>OR AS LITTLE AS </a:t>
                  </a:r>
                </a:p>
                <a:p>
                  <a:pPr algn="ctr"/>
                  <a:r>
                    <a:rPr lang="en-US" dirty="0" smtClean="0">
                      <a:solidFill>
                        <a:schemeClr val="bg1"/>
                      </a:solidFill>
                      <a:latin typeface="Futura-Condensed-Normal" pitchFamily="2" charset="0"/>
                      <a:cs typeface="Futura Condensed"/>
                    </a:rPr>
                    <a:t>YOU LIKE</a:t>
                  </a:r>
                </a:p>
              </p:txBody>
            </p:sp>
          </p:grpSp>
          <p:grpSp>
            <p:nvGrpSpPr>
              <p:cNvPr id="8" name="Group 7"/>
              <p:cNvGrpSpPr/>
              <p:nvPr/>
            </p:nvGrpSpPr>
            <p:grpSpPr>
              <a:xfrm>
                <a:off x="2353216" y="1388577"/>
                <a:ext cx="1568240" cy="1470330"/>
                <a:chOff x="2239986" y="6598022"/>
                <a:chExt cx="1568240" cy="1470330"/>
              </a:xfrm>
            </p:grpSpPr>
            <p:sp>
              <p:nvSpPr>
                <p:cNvPr id="20" name="Oval 19"/>
                <p:cNvSpPr/>
                <p:nvPr/>
              </p:nvSpPr>
              <p:spPr>
                <a:xfrm>
                  <a:off x="2288940" y="6598022"/>
                  <a:ext cx="1470331" cy="1470330"/>
                </a:xfrm>
                <a:prstGeom prst="ellipse">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21" name="TextBox 20"/>
                <p:cNvSpPr txBox="1"/>
                <p:nvPr/>
              </p:nvSpPr>
              <p:spPr>
                <a:xfrm>
                  <a:off x="2239986" y="6871526"/>
                  <a:ext cx="1568240" cy="923330"/>
                </a:xfrm>
                <a:prstGeom prst="rect">
                  <a:avLst/>
                </a:prstGeom>
                <a:noFill/>
                <a:ln w="6350" cmpd="sng">
                  <a:noFill/>
                  <a:prstDash val="dash"/>
                </a:ln>
              </p:spPr>
              <p:txBody>
                <a:bodyPr wrap="square" numCol="1" rtlCol="0" anchor="ctr">
                  <a:spAutoFit/>
                </a:bodyPr>
                <a:lstStyle/>
                <a:p>
                  <a:pPr algn="ctr"/>
                  <a:r>
                    <a:rPr lang="en-US" dirty="0" smtClean="0">
                      <a:solidFill>
                        <a:schemeClr val="bg1"/>
                      </a:solidFill>
                      <a:latin typeface="Futura-Condensed-Normal" pitchFamily="2" charset="0"/>
                      <a:cs typeface="Futura Condensed"/>
                    </a:rPr>
                    <a:t>DESIGN </a:t>
                  </a:r>
                </a:p>
                <a:p>
                  <a:pPr algn="ctr"/>
                  <a:r>
                    <a:rPr lang="en-US" dirty="0" smtClean="0">
                      <a:solidFill>
                        <a:schemeClr val="bg1"/>
                      </a:solidFill>
                      <a:latin typeface="Futura-Condensed-Normal" pitchFamily="2" charset="0"/>
                      <a:cs typeface="Futura Condensed"/>
                    </a:rPr>
                    <a:t>NEW </a:t>
                  </a:r>
                </a:p>
                <a:p>
                  <a:pPr algn="ctr"/>
                  <a:r>
                    <a:rPr lang="en-US" dirty="0" smtClean="0">
                      <a:solidFill>
                        <a:schemeClr val="bg1"/>
                      </a:solidFill>
                      <a:latin typeface="Futura-Condensed-Normal" pitchFamily="2" charset="0"/>
                      <a:cs typeface="Futura Condensed"/>
                    </a:rPr>
                    <a:t>ACTIVITIES</a:t>
                  </a:r>
                </a:p>
              </p:txBody>
            </p:sp>
          </p:grpSp>
          <p:grpSp>
            <p:nvGrpSpPr>
              <p:cNvPr id="9" name="Group 8"/>
              <p:cNvGrpSpPr/>
              <p:nvPr/>
            </p:nvGrpSpPr>
            <p:grpSpPr>
              <a:xfrm>
                <a:off x="478207" y="3180262"/>
                <a:ext cx="1568240" cy="1470331"/>
                <a:chOff x="4001765" y="6598024"/>
                <a:chExt cx="1568240" cy="1470331"/>
              </a:xfrm>
            </p:grpSpPr>
            <p:sp>
              <p:nvSpPr>
                <p:cNvPr id="22" name="Oval 21"/>
                <p:cNvSpPr/>
                <p:nvPr/>
              </p:nvSpPr>
              <p:spPr>
                <a:xfrm>
                  <a:off x="4050719" y="6598024"/>
                  <a:ext cx="1470331" cy="1470331"/>
                </a:xfrm>
                <a:prstGeom prst="ellipse">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23" name="TextBox 22"/>
                <p:cNvSpPr txBox="1"/>
                <p:nvPr/>
              </p:nvSpPr>
              <p:spPr>
                <a:xfrm>
                  <a:off x="4001765" y="6871525"/>
                  <a:ext cx="1568240" cy="923330"/>
                </a:xfrm>
                <a:prstGeom prst="rect">
                  <a:avLst/>
                </a:prstGeom>
                <a:noFill/>
                <a:ln w="6350" cmpd="sng">
                  <a:noFill/>
                  <a:prstDash val="dash"/>
                </a:ln>
              </p:spPr>
              <p:txBody>
                <a:bodyPr wrap="square" numCol="1" rtlCol="0" anchor="ctr">
                  <a:spAutoFit/>
                </a:bodyPr>
                <a:lstStyle/>
                <a:p>
                  <a:pPr algn="ctr"/>
                  <a:r>
                    <a:rPr lang="en-US" dirty="0" smtClean="0">
                      <a:solidFill>
                        <a:schemeClr val="bg1"/>
                      </a:solidFill>
                      <a:latin typeface="Futura-Condensed-Normal" pitchFamily="2" charset="0"/>
                      <a:cs typeface="Futura Condensed"/>
                    </a:rPr>
                    <a:t>REMIX </a:t>
                  </a:r>
                </a:p>
                <a:p>
                  <a:pPr algn="ctr"/>
                  <a:r>
                    <a:rPr lang="en-US" dirty="0" smtClean="0">
                      <a:solidFill>
                        <a:schemeClr val="bg1"/>
                      </a:solidFill>
                      <a:latin typeface="Futura-Condensed-Normal" pitchFamily="2" charset="0"/>
                      <a:cs typeface="Futura Condensed"/>
                    </a:rPr>
                    <a:t>INCLUDED ACTIVITIES</a:t>
                  </a:r>
                </a:p>
              </p:txBody>
            </p:sp>
          </p:grpSp>
          <p:grpSp>
            <p:nvGrpSpPr>
              <p:cNvPr id="26" name="Group 25"/>
              <p:cNvGrpSpPr/>
              <p:nvPr/>
            </p:nvGrpSpPr>
            <p:grpSpPr>
              <a:xfrm>
                <a:off x="2353215" y="3179699"/>
                <a:ext cx="1568240" cy="1470330"/>
                <a:chOff x="5763543" y="6597461"/>
                <a:chExt cx="1568240" cy="1470330"/>
              </a:xfrm>
            </p:grpSpPr>
            <p:sp>
              <p:nvSpPr>
                <p:cNvPr id="24" name="Oval 23"/>
                <p:cNvSpPr/>
                <p:nvPr/>
              </p:nvSpPr>
              <p:spPr>
                <a:xfrm>
                  <a:off x="5812497" y="6597461"/>
                  <a:ext cx="1470331" cy="1470330"/>
                </a:xfrm>
                <a:prstGeom prst="ellipse">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latin typeface="Futura-Condensed-Normal" pitchFamily="2" charset="0"/>
                  </a:endParaRPr>
                </a:p>
              </p:txBody>
            </p:sp>
            <p:sp>
              <p:nvSpPr>
                <p:cNvPr id="25" name="TextBox 24"/>
                <p:cNvSpPr txBox="1"/>
                <p:nvPr/>
              </p:nvSpPr>
              <p:spPr>
                <a:xfrm>
                  <a:off x="5763543" y="6870961"/>
                  <a:ext cx="1568240" cy="923330"/>
                </a:xfrm>
                <a:prstGeom prst="rect">
                  <a:avLst/>
                </a:prstGeom>
                <a:noFill/>
                <a:ln w="6350" cmpd="sng">
                  <a:noFill/>
                  <a:prstDash val="dash"/>
                </a:ln>
              </p:spPr>
              <p:txBody>
                <a:bodyPr wrap="square" numCol="1" rtlCol="0" anchor="ctr">
                  <a:spAutoFit/>
                </a:bodyPr>
                <a:lstStyle/>
                <a:p>
                  <a:pPr algn="ctr"/>
                  <a:r>
                    <a:rPr lang="en-US" dirty="0" smtClean="0">
                      <a:latin typeface="Futura-Condensed-Normal" pitchFamily="2" charset="0"/>
                      <a:cs typeface="Futura Condensed"/>
                    </a:rPr>
                    <a:t>CHOOSE </a:t>
                  </a:r>
                </a:p>
                <a:p>
                  <a:pPr algn="ctr"/>
                  <a:r>
                    <a:rPr lang="en-US" dirty="0" smtClean="0">
                      <a:latin typeface="Futura-Condensed-Normal" pitchFamily="2" charset="0"/>
                      <a:cs typeface="Futura Condensed"/>
                    </a:rPr>
                    <a:t>YOUR OWN ADVENTURE!</a:t>
                  </a:r>
                </a:p>
              </p:txBody>
            </p:sp>
          </p:grpSp>
        </p:grpSp>
        <p:grpSp>
          <p:nvGrpSpPr>
            <p:cNvPr id="29" name="Group 28"/>
            <p:cNvGrpSpPr/>
            <p:nvPr/>
          </p:nvGrpSpPr>
          <p:grpSpPr>
            <a:xfrm>
              <a:off x="4139008" y="1293333"/>
              <a:ext cx="3176191" cy="3389424"/>
              <a:chOff x="4139008" y="1293333"/>
              <a:chExt cx="3176191" cy="3389424"/>
            </a:xfrm>
          </p:grpSpPr>
          <p:sp>
            <p:nvSpPr>
              <p:cNvPr id="2" name="Rectangle 1"/>
              <p:cNvSpPr/>
              <p:nvPr/>
            </p:nvSpPr>
            <p:spPr>
              <a:xfrm>
                <a:off x="4139008" y="1293333"/>
                <a:ext cx="3176191" cy="2246769"/>
              </a:xfrm>
              <a:prstGeom prst="rect">
                <a:avLst/>
              </a:prstGeom>
            </p:spPr>
            <p:txBody>
              <a:bodyPr wrap="square">
                <a:spAutoFit/>
              </a:bodyPr>
              <a:lstStyle/>
              <a:p>
                <a:pPr algn="just"/>
                <a:r>
                  <a:rPr lang="en-US" sz="1400" dirty="0">
                    <a:latin typeface="Futura-Condensed-Normal" pitchFamily="2" charset="0"/>
                    <a:cs typeface="Futura Condensed"/>
                  </a:rPr>
                  <a:t>We encourage you to use as much or as little of the guide as you like, to design new activities, and to remix the included activities. No matter your prior experience or expertise, we think of every educator as a co-designer of the Creative Computing experience. We would love to learn about what you’re doing, so we encourage you to document and share your experiences with us and with other educators via the </a:t>
                </a:r>
                <a:r>
                  <a:rPr lang="en-US" sz="1400" dirty="0" err="1">
                    <a:latin typeface="Futura-Condensed-Normal" pitchFamily="2" charset="0"/>
                    <a:cs typeface="Futura Condensed"/>
                  </a:rPr>
                  <a:t>ScratchEd</a:t>
                </a:r>
                <a:r>
                  <a:rPr lang="en-US" sz="1400" dirty="0">
                    <a:latin typeface="Futura-Condensed-Normal" pitchFamily="2" charset="0"/>
                    <a:cs typeface="Futura Condensed"/>
                  </a:rPr>
                  <a:t> community at </a:t>
                </a:r>
                <a:r>
                  <a:rPr lang="en-US" sz="1400" dirty="0" smtClean="0">
                    <a:latin typeface="Futura-Condensed-Normal" pitchFamily="2" charset="0"/>
                    <a:cs typeface="Futura Condensed"/>
                  </a:rPr>
                  <a:t/>
                </a:r>
                <a:br>
                  <a:rPr lang="en-US" sz="1400" dirty="0" smtClean="0">
                    <a:latin typeface="Futura-Condensed-Normal" pitchFamily="2" charset="0"/>
                    <a:cs typeface="Futura Condensed"/>
                  </a:rPr>
                </a:br>
                <a:r>
                  <a:rPr lang="en-US" sz="1400" dirty="0" smtClean="0">
                    <a:latin typeface="Futura-Condensed-Normal" pitchFamily="2" charset="0"/>
                    <a:cs typeface="Futura Condensed"/>
                  </a:rPr>
                  <a:t>http</a:t>
                </a:r>
                <a:r>
                  <a:rPr lang="en-US" sz="1400" dirty="0">
                    <a:latin typeface="Futura-Condensed-Normal" pitchFamily="2" charset="0"/>
                    <a:cs typeface="Futura Condensed"/>
                  </a:rPr>
                  <a:t>://</a:t>
                </a:r>
                <a:r>
                  <a:rPr lang="en-US" sz="1400" dirty="0" err="1" smtClean="0">
                    <a:latin typeface="Futura-Condensed-Normal" pitchFamily="2" charset="0"/>
                    <a:cs typeface="Futura Condensed"/>
                  </a:rPr>
                  <a:t>scratched.gse.harvard.edu</a:t>
                </a:r>
                <a:endParaRPr lang="en-US" sz="1400" dirty="0">
                  <a:latin typeface="Futura-Condensed-Normal" pitchFamily="2" charset="0"/>
                  <a:cs typeface="Futura Condensed"/>
                </a:endParaRPr>
              </a:p>
            </p:txBody>
          </p:sp>
          <p:sp>
            <p:nvSpPr>
              <p:cNvPr id="33" name="Rectangle 32"/>
              <p:cNvSpPr/>
              <p:nvPr/>
            </p:nvSpPr>
            <p:spPr>
              <a:xfrm>
                <a:off x="4203181" y="3667094"/>
                <a:ext cx="3031532" cy="1015663"/>
              </a:xfrm>
              <a:prstGeom prst="rect">
                <a:avLst/>
              </a:prstGeom>
              <a:ln>
                <a:solidFill>
                  <a:schemeClr val="tx1"/>
                </a:solidFill>
                <a:prstDash val="dash"/>
              </a:ln>
            </p:spPr>
            <p:txBody>
              <a:bodyPr wrap="square">
                <a:spAutoFit/>
              </a:bodyPr>
              <a:lstStyle/>
              <a:p>
                <a:pPr algn="just"/>
                <a:r>
                  <a:rPr lang="en-US" sz="1200" dirty="0" smtClean="0">
                    <a:latin typeface="Futura-Condensed-Normal" pitchFamily="2" charset="0"/>
                    <a:cs typeface="Futura Condensed"/>
                  </a:rPr>
                  <a:t>We </a:t>
                </a:r>
                <a:r>
                  <a:rPr lang="en-US" sz="1200" dirty="0">
                    <a:latin typeface="Futura-Condensed-Normal" pitchFamily="2" charset="0"/>
                    <a:cs typeface="Futura Condensed"/>
                  </a:rPr>
                  <a:t>are releasing this guide under a Creative Commons Attribution-</a:t>
                </a:r>
                <a:r>
                  <a:rPr lang="en-US" sz="1200" dirty="0" err="1">
                    <a:latin typeface="Futura-Condensed-Normal" pitchFamily="2" charset="0"/>
                    <a:cs typeface="Futura Condensed"/>
                  </a:rPr>
                  <a:t>ShareAlike</a:t>
                </a:r>
                <a:r>
                  <a:rPr lang="en-US" sz="1200" dirty="0">
                    <a:latin typeface="Futura-Condensed-Normal" pitchFamily="2" charset="0"/>
                    <a:cs typeface="Futura Condensed"/>
                  </a:rPr>
                  <a:t> license, which means that you are completely free to use, change, and share this work, as long as you provide appropriate attribution and give others access to any derivative works. </a:t>
                </a:r>
              </a:p>
            </p:txBody>
          </p:sp>
        </p:grpSp>
      </p:grpSp>
      <p:sp>
        <p:nvSpPr>
          <p:cNvPr id="27"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5</a:t>
            </a:r>
            <a:endParaRPr lang="en-US" dirty="0">
              <a:latin typeface="Futura-Condensed-Normal" pitchFamily="2" charset="0"/>
            </a:endParaRPr>
          </a:p>
        </p:txBody>
      </p:sp>
      <p:grpSp>
        <p:nvGrpSpPr>
          <p:cNvPr id="3" name="Group 2"/>
          <p:cNvGrpSpPr/>
          <p:nvPr/>
        </p:nvGrpSpPr>
        <p:grpSpPr>
          <a:xfrm>
            <a:off x="-1" y="665650"/>
            <a:ext cx="7582143" cy="479582"/>
            <a:chOff x="-1" y="665650"/>
            <a:chExt cx="7582143" cy="479582"/>
          </a:xfrm>
        </p:grpSpPr>
        <p:sp>
          <p:nvSpPr>
            <p:cNvPr id="30" name="Rectangle 13"/>
            <p:cNvSpPr/>
            <p:nvPr/>
          </p:nvSpPr>
          <p:spPr>
            <a:xfrm>
              <a:off x="-1" y="665650"/>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8" name="TextBox 37"/>
            <p:cNvSpPr txBox="1"/>
            <p:nvPr/>
          </p:nvSpPr>
          <p:spPr>
            <a:xfrm>
              <a:off x="2719970" y="683567"/>
              <a:ext cx="4595229"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HOW SHOULD I USE THIS GUIDE?</a:t>
              </a:r>
              <a:endParaRPr lang="en-US" sz="2400" dirty="0">
                <a:solidFill>
                  <a:schemeClr val="bg1"/>
                </a:solidFill>
                <a:latin typeface="Futura-Condensed-Normal" pitchFamily="2" charset="0"/>
                <a:cs typeface="Futura Condensed"/>
              </a:endParaRPr>
            </a:p>
          </p:txBody>
        </p:sp>
      </p:grpSp>
      <p:grpSp>
        <p:nvGrpSpPr>
          <p:cNvPr id="4" name="Group 3"/>
          <p:cNvGrpSpPr/>
          <p:nvPr/>
        </p:nvGrpSpPr>
        <p:grpSpPr>
          <a:xfrm>
            <a:off x="-1" y="5079931"/>
            <a:ext cx="7582144" cy="479582"/>
            <a:chOff x="-1" y="5079931"/>
            <a:chExt cx="7582144" cy="479582"/>
          </a:xfrm>
        </p:grpSpPr>
        <p:sp>
          <p:nvSpPr>
            <p:cNvPr id="42" name="Rectangle 13"/>
            <p:cNvSpPr/>
            <p:nvPr/>
          </p:nvSpPr>
          <p:spPr>
            <a:xfrm>
              <a:off x="-1" y="5079931"/>
              <a:ext cx="7582144"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3" name="TextBox 42"/>
            <p:cNvSpPr txBox="1"/>
            <p:nvPr/>
          </p:nvSpPr>
          <p:spPr>
            <a:xfrm>
              <a:off x="2719970" y="5097848"/>
              <a:ext cx="4595229"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WHERE DID THIS GUIDE COME FROM?</a:t>
              </a:r>
              <a:endParaRPr lang="en-US" sz="2400" dirty="0">
                <a:solidFill>
                  <a:schemeClr val="bg1"/>
                </a:solidFill>
                <a:latin typeface="Futura-Condensed-Normal" pitchFamily="2" charset="0"/>
                <a:cs typeface="Futura Condensed"/>
              </a:endParaRPr>
            </a:p>
          </p:txBody>
        </p:sp>
      </p:grpSp>
    </p:spTree>
    <p:extLst>
      <p:ext uri="{BB962C8B-B14F-4D97-AF65-F5344CB8AC3E}">
        <p14:creationId xmlns="" xmlns:p14="http://schemas.microsoft.com/office/powerpoint/2010/main" val="795559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16807</TotalTime>
  <Words>6504</Words>
  <Application>Microsoft Office PowerPoint</Application>
  <PresentationFormat>사용자 지정</PresentationFormat>
  <Paragraphs>196</Paragraphs>
  <Slides>10</Slides>
  <Notes>9</Notes>
  <HiddenSlides>0</HiddenSlides>
  <MMClips>0</MMClips>
  <ScaleCrop>false</ScaleCrop>
  <HeadingPairs>
    <vt:vector size="4" baseType="variant">
      <vt:variant>
        <vt:lpstr>테마</vt:lpstr>
      </vt:variant>
      <vt:variant>
        <vt:i4>1</vt:i4>
      </vt:variant>
      <vt:variant>
        <vt:lpstr>슬라이드 제목</vt:lpstr>
      </vt:variant>
      <vt:variant>
        <vt:i4>10</vt:i4>
      </vt:variant>
    </vt:vector>
  </HeadingPairs>
  <TitlesOfParts>
    <vt:vector size="11"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박윤수</cp:lastModifiedBy>
  <cp:revision>750</cp:revision>
  <dcterms:created xsi:type="dcterms:W3CDTF">2014-05-19T18:30:44Z</dcterms:created>
  <dcterms:modified xsi:type="dcterms:W3CDTF">2014-09-13T07:43:58Z</dcterms:modified>
</cp:coreProperties>
</file>